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82" r:id="rId3"/>
    <p:sldId id="256" r:id="rId4"/>
    <p:sldId id="266" r:id="rId5"/>
    <p:sldId id="281" r:id="rId6"/>
    <p:sldId id="257" r:id="rId7"/>
    <p:sldId id="264" r:id="rId8"/>
    <p:sldId id="258" r:id="rId9"/>
    <p:sldId id="259" r:id="rId10"/>
    <p:sldId id="262" r:id="rId11"/>
    <p:sldId id="260" r:id="rId12"/>
    <p:sldId id="261" r:id="rId13"/>
    <p:sldId id="263" r:id="rId14"/>
    <p:sldId id="267" r:id="rId15"/>
    <p:sldId id="268" r:id="rId16"/>
    <p:sldId id="273" r:id="rId17"/>
    <p:sldId id="269" r:id="rId18"/>
    <p:sldId id="270" r:id="rId19"/>
    <p:sldId id="277" r:id="rId20"/>
    <p:sldId id="272" r:id="rId21"/>
    <p:sldId id="274" r:id="rId22"/>
    <p:sldId id="278" r:id="rId23"/>
    <p:sldId id="275" r:id="rId24"/>
    <p:sldId id="276" r:id="rId25"/>
    <p:sldId id="28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100" autoAdjust="0"/>
    <p:restoredTop sz="94660"/>
  </p:normalViewPr>
  <p:slideViewPr>
    <p:cSldViewPr snapToGrid="0">
      <p:cViewPr varScale="1">
        <p:scale>
          <a:sx n="86" d="100"/>
          <a:sy n="86" d="100"/>
        </p:scale>
        <p:origin x="235"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29D0F9C-D575-42BD-8E8B-5504ABFF4925}" type="datetimeFigureOut">
              <a:rPr lang="en-GB" smtClean="0"/>
              <a:t>22/02/2024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B67458-B903-4FFA-B649-45F7F6DCF997}" type="slidenum">
              <a:rPr lang="en-GB" smtClean="0"/>
              <a:t>‹#›</a:t>
            </a:fld>
            <a:endParaRPr lang="en-GB"/>
          </a:p>
        </p:txBody>
      </p:sp>
    </p:spTree>
    <p:extLst>
      <p:ext uri="{BB962C8B-B14F-4D97-AF65-F5344CB8AC3E}">
        <p14:creationId xmlns:p14="http://schemas.microsoft.com/office/powerpoint/2010/main" val="3979619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29D0F9C-D575-42BD-8E8B-5504ABFF4925}" type="datetimeFigureOut">
              <a:rPr lang="en-GB" smtClean="0"/>
              <a:t>22/02/2024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B67458-B903-4FFA-B649-45F7F6DCF997}" type="slidenum">
              <a:rPr lang="en-GB" smtClean="0"/>
              <a:t>‹#›</a:t>
            </a:fld>
            <a:endParaRPr lang="en-GB"/>
          </a:p>
        </p:txBody>
      </p:sp>
    </p:spTree>
    <p:extLst>
      <p:ext uri="{BB962C8B-B14F-4D97-AF65-F5344CB8AC3E}">
        <p14:creationId xmlns:p14="http://schemas.microsoft.com/office/powerpoint/2010/main" val="2919797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29D0F9C-D575-42BD-8E8B-5504ABFF4925}" type="datetimeFigureOut">
              <a:rPr lang="en-GB" smtClean="0"/>
              <a:t>22/02/2024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B67458-B903-4FFA-B649-45F7F6DCF997}" type="slidenum">
              <a:rPr lang="en-GB" smtClean="0"/>
              <a:t>‹#›</a:t>
            </a:fld>
            <a:endParaRPr lang="en-GB"/>
          </a:p>
        </p:txBody>
      </p:sp>
    </p:spTree>
    <p:extLst>
      <p:ext uri="{BB962C8B-B14F-4D97-AF65-F5344CB8AC3E}">
        <p14:creationId xmlns:p14="http://schemas.microsoft.com/office/powerpoint/2010/main" val="2651737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29D0F9C-D575-42BD-8E8B-5504ABFF4925}" type="datetimeFigureOut">
              <a:rPr lang="en-GB" smtClean="0"/>
              <a:t>22/02/2024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B67458-B903-4FFA-B649-45F7F6DCF997}" type="slidenum">
              <a:rPr lang="en-GB" smtClean="0"/>
              <a:t>‹#›</a:t>
            </a:fld>
            <a:endParaRPr lang="en-GB"/>
          </a:p>
        </p:txBody>
      </p:sp>
    </p:spTree>
    <p:extLst>
      <p:ext uri="{BB962C8B-B14F-4D97-AF65-F5344CB8AC3E}">
        <p14:creationId xmlns:p14="http://schemas.microsoft.com/office/powerpoint/2010/main" val="3196167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29D0F9C-D575-42BD-8E8B-5504ABFF4925}" type="datetimeFigureOut">
              <a:rPr lang="en-GB" smtClean="0"/>
              <a:t>22/02/2024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B67458-B903-4FFA-B649-45F7F6DCF997}" type="slidenum">
              <a:rPr lang="en-GB" smtClean="0"/>
              <a:t>‹#›</a:t>
            </a:fld>
            <a:endParaRPr lang="en-GB"/>
          </a:p>
        </p:txBody>
      </p:sp>
    </p:spTree>
    <p:extLst>
      <p:ext uri="{BB962C8B-B14F-4D97-AF65-F5344CB8AC3E}">
        <p14:creationId xmlns:p14="http://schemas.microsoft.com/office/powerpoint/2010/main" val="3194040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29D0F9C-D575-42BD-8E8B-5504ABFF4925}" type="datetimeFigureOut">
              <a:rPr lang="en-GB" smtClean="0"/>
              <a:t>22/02/2024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DB67458-B903-4FFA-B649-45F7F6DCF997}" type="slidenum">
              <a:rPr lang="en-GB" smtClean="0"/>
              <a:t>‹#›</a:t>
            </a:fld>
            <a:endParaRPr lang="en-GB"/>
          </a:p>
        </p:txBody>
      </p:sp>
    </p:spTree>
    <p:extLst>
      <p:ext uri="{BB962C8B-B14F-4D97-AF65-F5344CB8AC3E}">
        <p14:creationId xmlns:p14="http://schemas.microsoft.com/office/powerpoint/2010/main" val="648675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29D0F9C-D575-42BD-8E8B-5504ABFF4925}" type="datetimeFigureOut">
              <a:rPr lang="en-GB" smtClean="0"/>
              <a:t>22/02/2024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DB67458-B903-4FFA-B649-45F7F6DCF997}" type="slidenum">
              <a:rPr lang="en-GB" smtClean="0"/>
              <a:t>‹#›</a:t>
            </a:fld>
            <a:endParaRPr lang="en-GB"/>
          </a:p>
        </p:txBody>
      </p:sp>
    </p:spTree>
    <p:extLst>
      <p:ext uri="{BB962C8B-B14F-4D97-AF65-F5344CB8AC3E}">
        <p14:creationId xmlns:p14="http://schemas.microsoft.com/office/powerpoint/2010/main" val="2073262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29D0F9C-D575-42BD-8E8B-5504ABFF4925}" type="datetimeFigureOut">
              <a:rPr lang="en-GB" smtClean="0"/>
              <a:t>22/02/2024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DB67458-B903-4FFA-B649-45F7F6DCF997}" type="slidenum">
              <a:rPr lang="en-GB" smtClean="0"/>
              <a:t>‹#›</a:t>
            </a:fld>
            <a:endParaRPr lang="en-GB"/>
          </a:p>
        </p:txBody>
      </p:sp>
    </p:spTree>
    <p:extLst>
      <p:ext uri="{BB962C8B-B14F-4D97-AF65-F5344CB8AC3E}">
        <p14:creationId xmlns:p14="http://schemas.microsoft.com/office/powerpoint/2010/main" val="1507719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9D0F9C-D575-42BD-8E8B-5504ABFF4925}" type="datetimeFigureOut">
              <a:rPr lang="en-GB" smtClean="0"/>
              <a:t>22/02/2024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DB67458-B903-4FFA-B649-45F7F6DCF997}" type="slidenum">
              <a:rPr lang="en-GB" smtClean="0"/>
              <a:t>‹#›</a:t>
            </a:fld>
            <a:endParaRPr lang="en-GB"/>
          </a:p>
        </p:txBody>
      </p:sp>
    </p:spTree>
    <p:extLst>
      <p:ext uri="{BB962C8B-B14F-4D97-AF65-F5344CB8AC3E}">
        <p14:creationId xmlns:p14="http://schemas.microsoft.com/office/powerpoint/2010/main" val="3441035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9D0F9C-D575-42BD-8E8B-5504ABFF4925}" type="datetimeFigureOut">
              <a:rPr lang="en-GB" smtClean="0"/>
              <a:t>22/02/2024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DB67458-B903-4FFA-B649-45F7F6DCF997}" type="slidenum">
              <a:rPr lang="en-GB" smtClean="0"/>
              <a:t>‹#›</a:t>
            </a:fld>
            <a:endParaRPr lang="en-GB"/>
          </a:p>
        </p:txBody>
      </p:sp>
    </p:spTree>
    <p:extLst>
      <p:ext uri="{BB962C8B-B14F-4D97-AF65-F5344CB8AC3E}">
        <p14:creationId xmlns:p14="http://schemas.microsoft.com/office/powerpoint/2010/main" val="257179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9D0F9C-D575-42BD-8E8B-5504ABFF4925}" type="datetimeFigureOut">
              <a:rPr lang="en-GB" smtClean="0"/>
              <a:t>22/02/2024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DB67458-B903-4FFA-B649-45F7F6DCF997}" type="slidenum">
              <a:rPr lang="en-GB" smtClean="0"/>
              <a:t>‹#›</a:t>
            </a:fld>
            <a:endParaRPr lang="en-GB"/>
          </a:p>
        </p:txBody>
      </p:sp>
    </p:spTree>
    <p:extLst>
      <p:ext uri="{BB962C8B-B14F-4D97-AF65-F5344CB8AC3E}">
        <p14:creationId xmlns:p14="http://schemas.microsoft.com/office/powerpoint/2010/main" val="240394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9D0F9C-D575-42BD-8E8B-5504ABFF4925}" type="datetimeFigureOut">
              <a:rPr lang="en-GB" smtClean="0"/>
              <a:t>22/02/2024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B67458-B903-4FFA-B649-45F7F6DCF997}" type="slidenum">
              <a:rPr lang="en-GB" smtClean="0"/>
              <a:t>‹#›</a:t>
            </a:fld>
            <a:endParaRPr lang="en-GB"/>
          </a:p>
        </p:txBody>
      </p:sp>
    </p:spTree>
    <p:extLst>
      <p:ext uri="{BB962C8B-B14F-4D97-AF65-F5344CB8AC3E}">
        <p14:creationId xmlns:p14="http://schemas.microsoft.com/office/powerpoint/2010/main" val="712028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1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telford.gov.uk/info/20028/school_meals/9/free_school_meals" TargetMode="Externa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hyperlink" Target="http://santi-profe.blogspot.com/2012/01/libros-electronicos-con-audio-en-ingles.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hyperlink" Target="http://brigade.uk.com/" TargetMode="External"/><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57.emf"/></Relationships>
</file>

<file path=ppt/slides/_rels/slide21.xml.rels><?xml version="1.0" encoding="UTF-8" standalone="yes"?>
<Relationships xmlns="http://schemas.openxmlformats.org/package/2006/relationships"><Relationship Id="rId3" Type="http://schemas.openxmlformats.org/officeDocument/2006/relationships/hyperlink" Target="https://tex.stackexchange.com/questions/383292/all-uses-of-latex-i-never-use-latex-except-for" TargetMode="External"/><Relationship Id="rId7" Type="http://schemas.openxmlformats.org/officeDocument/2006/relationships/hyperlink" Target="https://commons.wikimedia.org/wiki/File:School_plimsolls.jpg" TargetMode="External"/><Relationship Id="rId2" Type="http://schemas.openxmlformats.org/officeDocument/2006/relationships/image" Target="../media/image58.jpeg"/><Relationship Id="rId1" Type="http://schemas.openxmlformats.org/officeDocument/2006/relationships/slideLayout" Target="../slideLayouts/slideLayout1.xml"/><Relationship Id="rId6" Type="http://schemas.openxmlformats.org/officeDocument/2006/relationships/image" Target="../media/image60.jpeg"/><Relationship Id="rId5" Type="http://schemas.openxmlformats.org/officeDocument/2006/relationships/hyperlink" Target="http://novarella.blogspot.com/2010/12/dear-mom-and-everyone-else-i-guess.html" TargetMode="External"/><Relationship Id="rId4" Type="http://schemas.openxmlformats.org/officeDocument/2006/relationships/image" Target="../media/image5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hyperlink" Target="http://msbermejo.blogspot.com/2011/10/manners.html" TargetMode="External"/><Relationship Id="rId2" Type="http://schemas.openxmlformats.org/officeDocument/2006/relationships/image" Target="../media/image64.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AFB1CF-1E64-4580-BA42-FF192A0B255B}"/>
              </a:ext>
            </a:extLst>
          </p:cNvPr>
          <p:cNvPicPr>
            <a:picLocks noChangeAspect="1"/>
          </p:cNvPicPr>
          <p:nvPr/>
        </p:nvPicPr>
        <p:blipFill>
          <a:blip r:embed="rId2"/>
          <a:stretch>
            <a:fillRect/>
          </a:stretch>
        </p:blipFill>
        <p:spPr>
          <a:xfrm>
            <a:off x="674622" y="166368"/>
            <a:ext cx="2975106" cy="2962913"/>
          </a:xfrm>
          <a:prstGeom prst="rect">
            <a:avLst/>
          </a:prstGeom>
        </p:spPr>
      </p:pic>
      <p:pic>
        <p:nvPicPr>
          <p:cNvPr id="7" name="Picture 6">
            <a:extLst>
              <a:ext uri="{FF2B5EF4-FFF2-40B4-BE49-F238E27FC236}">
                <a16:creationId xmlns:a16="http://schemas.microsoft.com/office/drawing/2014/main" id="{7584C5B6-1002-43B2-B505-E38DAFA7627D}"/>
              </a:ext>
            </a:extLst>
          </p:cNvPr>
          <p:cNvPicPr>
            <a:picLocks noChangeAspect="1"/>
          </p:cNvPicPr>
          <p:nvPr/>
        </p:nvPicPr>
        <p:blipFill>
          <a:blip r:embed="rId3"/>
          <a:stretch>
            <a:fillRect/>
          </a:stretch>
        </p:blipFill>
        <p:spPr>
          <a:xfrm>
            <a:off x="1531170" y="4710936"/>
            <a:ext cx="1421579" cy="1775590"/>
          </a:xfrm>
          <a:prstGeom prst="rect">
            <a:avLst/>
          </a:prstGeom>
        </p:spPr>
      </p:pic>
      <p:pic>
        <p:nvPicPr>
          <p:cNvPr id="8" name="Picture 7">
            <a:extLst>
              <a:ext uri="{FF2B5EF4-FFF2-40B4-BE49-F238E27FC236}">
                <a16:creationId xmlns:a16="http://schemas.microsoft.com/office/drawing/2014/main" id="{8B3DB78F-9ACC-4F17-919E-87FFC5E33A54}"/>
              </a:ext>
            </a:extLst>
          </p:cNvPr>
          <p:cNvPicPr>
            <a:picLocks noChangeAspect="1"/>
          </p:cNvPicPr>
          <p:nvPr/>
        </p:nvPicPr>
        <p:blipFill>
          <a:blip r:embed="rId4"/>
          <a:stretch>
            <a:fillRect/>
          </a:stretch>
        </p:blipFill>
        <p:spPr>
          <a:xfrm>
            <a:off x="514350" y="2895328"/>
            <a:ext cx="4174541" cy="2150412"/>
          </a:xfrm>
          <a:prstGeom prst="rect">
            <a:avLst/>
          </a:prstGeom>
        </p:spPr>
      </p:pic>
      <p:sp>
        <p:nvSpPr>
          <p:cNvPr id="12" name="TextBox 11">
            <a:extLst>
              <a:ext uri="{FF2B5EF4-FFF2-40B4-BE49-F238E27FC236}">
                <a16:creationId xmlns:a16="http://schemas.microsoft.com/office/drawing/2014/main" id="{61915B8D-CDF2-49C4-A130-7C396AD9F260}"/>
              </a:ext>
            </a:extLst>
          </p:cNvPr>
          <p:cNvSpPr txBox="1"/>
          <p:nvPr/>
        </p:nvSpPr>
        <p:spPr>
          <a:xfrm>
            <a:off x="5497019" y="4590997"/>
            <a:ext cx="4505325" cy="2123658"/>
          </a:xfrm>
          <a:prstGeom prst="rect">
            <a:avLst/>
          </a:prstGeom>
          <a:noFill/>
        </p:spPr>
        <p:txBody>
          <a:bodyPr wrap="square" rtlCol="0">
            <a:spAutoFit/>
          </a:bodyPr>
          <a:lstStyle/>
          <a:p>
            <a:pPr algn="ctr"/>
            <a:r>
              <a:rPr lang="en-GB" sz="4400" dirty="0">
                <a:latin typeface="Jarman" panose="00000400000000000000" pitchFamily="2" charset="0"/>
              </a:rPr>
              <a:t>Welcome </a:t>
            </a:r>
          </a:p>
          <a:p>
            <a:pPr algn="ctr"/>
            <a:r>
              <a:rPr lang="en-GB" sz="4400" dirty="0">
                <a:latin typeface="Jarman" panose="00000400000000000000" pitchFamily="2" charset="0"/>
              </a:rPr>
              <a:t>Miss J Taylor</a:t>
            </a:r>
          </a:p>
          <a:p>
            <a:pPr algn="ctr"/>
            <a:r>
              <a:rPr lang="en-GB" sz="4400" dirty="0">
                <a:latin typeface="Jarman" panose="00000400000000000000" pitchFamily="2" charset="0"/>
              </a:rPr>
              <a:t>Headteacher</a:t>
            </a:r>
          </a:p>
        </p:txBody>
      </p:sp>
      <p:pic>
        <p:nvPicPr>
          <p:cNvPr id="1026" name="Picture 2">
            <a:extLst>
              <a:ext uri="{FF2B5EF4-FFF2-40B4-BE49-F238E27FC236}">
                <a16:creationId xmlns:a16="http://schemas.microsoft.com/office/drawing/2014/main" id="{28FD793C-6A6C-09F6-5CD2-4F9320837F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1320" y="887767"/>
            <a:ext cx="3376721" cy="3241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103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latin typeface="Jarman" panose="00000400000000000000" pitchFamily="2" charset="0"/>
              </a:rPr>
              <a:t>These are the Early Years toilets. </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67898" y="1537583"/>
            <a:ext cx="6656204" cy="4971609"/>
          </a:xfrm>
        </p:spPr>
      </p:pic>
    </p:spTree>
    <p:extLst>
      <p:ext uri="{BB962C8B-B14F-4D97-AF65-F5344CB8AC3E}">
        <p14:creationId xmlns:p14="http://schemas.microsoft.com/office/powerpoint/2010/main" val="2969800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latin typeface="Jarman" panose="00000400000000000000" pitchFamily="2" charset="0"/>
              </a:rPr>
              <a:t>This is the Early Years outdoor area.</a:t>
            </a:r>
          </a:p>
        </p:txBody>
      </p:sp>
      <p:pic>
        <p:nvPicPr>
          <p:cNvPr id="5" name="Picture 4" descr="A picture containing clothes, cluttered&#10;&#10;Description automatically generated">
            <a:extLst>
              <a:ext uri="{FF2B5EF4-FFF2-40B4-BE49-F238E27FC236}">
                <a16:creationId xmlns:a16="http://schemas.microsoft.com/office/drawing/2014/main" id="{0460CAF6-34DA-4BB2-B3E2-36ADB4F681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866282" y="1587774"/>
            <a:ext cx="2445026" cy="1833770"/>
          </a:xfrm>
          <a:prstGeom prst="rect">
            <a:avLst/>
          </a:prstGeom>
        </p:spPr>
      </p:pic>
      <p:pic>
        <p:nvPicPr>
          <p:cNvPr id="9" name="Picture 8" descr="A baby in a stroller&#10;&#10;Description automatically generated with medium confidence">
            <a:extLst>
              <a:ext uri="{FF2B5EF4-FFF2-40B4-BE49-F238E27FC236}">
                <a16:creationId xmlns:a16="http://schemas.microsoft.com/office/drawing/2014/main" id="{D118F6DD-8D46-4208-900F-F3B90AB484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398530" y="1645025"/>
            <a:ext cx="2840933" cy="2130700"/>
          </a:xfrm>
          <a:prstGeom prst="rect">
            <a:avLst/>
          </a:prstGeom>
        </p:spPr>
      </p:pic>
      <p:pic>
        <p:nvPicPr>
          <p:cNvPr id="15" name="Picture 14">
            <a:extLst>
              <a:ext uri="{FF2B5EF4-FFF2-40B4-BE49-F238E27FC236}">
                <a16:creationId xmlns:a16="http://schemas.microsoft.com/office/drawing/2014/main" id="{E92D8422-BAAE-4948-8B6F-784D91A954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0638" y="1667600"/>
            <a:ext cx="2776880" cy="2082660"/>
          </a:xfrm>
          <a:prstGeom prst="rect">
            <a:avLst/>
          </a:prstGeom>
        </p:spPr>
      </p:pic>
      <p:pic>
        <p:nvPicPr>
          <p:cNvPr id="17" name="Picture 16" descr="A picture containing indoor, items, cluttered&#10;&#10;Description automatically generated">
            <a:extLst>
              <a:ext uri="{FF2B5EF4-FFF2-40B4-BE49-F238E27FC236}">
                <a16:creationId xmlns:a16="http://schemas.microsoft.com/office/drawing/2014/main" id="{DBA6F65D-ABC7-497B-8001-8ACD938B97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701766" y="4278731"/>
            <a:ext cx="2840935" cy="2130702"/>
          </a:xfrm>
          <a:prstGeom prst="rect">
            <a:avLst/>
          </a:prstGeom>
        </p:spPr>
      </p:pic>
      <p:pic>
        <p:nvPicPr>
          <p:cNvPr id="19" name="Picture 18" descr="A picture containing tree, outdoor&#10;&#10;Description automatically generated">
            <a:extLst>
              <a:ext uri="{FF2B5EF4-FFF2-40B4-BE49-F238E27FC236}">
                <a16:creationId xmlns:a16="http://schemas.microsoft.com/office/drawing/2014/main" id="{C949A9AA-FF3A-42DE-A811-8A5840AE1D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9587948" y="4638813"/>
            <a:ext cx="2445027" cy="1833770"/>
          </a:xfrm>
          <a:prstGeom prst="rect">
            <a:avLst/>
          </a:prstGeom>
        </p:spPr>
      </p:pic>
      <p:pic>
        <p:nvPicPr>
          <p:cNvPr id="23" name="Picture 22" descr="A picture containing outdoor, grass, person, farm machine&#10;&#10;Description automatically generated">
            <a:extLst>
              <a:ext uri="{FF2B5EF4-FFF2-40B4-BE49-F238E27FC236}">
                <a16:creationId xmlns:a16="http://schemas.microsoft.com/office/drawing/2014/main" id="{5216449E-B55F-475E-86C9-CE92E9BBAD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126" y="4492211"/>
            <a:ext cx="2835965" cy="2126974"/>
          </a:xfrm>
          <a:prstGeom prst="rect">
            <a:avLst/>
          </a:prstGeom>
        </p:spPr>
      </p:pic>
      <p:pic>
        <p:nvPicPr>
          <p:cNvPr id="25" name="Picture 24" descr="A picture containing resort&#10;&#10;Description automatically generated">
            <a:extLst>
              <a:ext uri="{FF2B5EF4-FFF2-40B4-BE49-F238E27FC236}">
                <a16:creationId xmlns:a16="http://schemas.microsoft.com/office/drawing/2014/main" id="{FC57B591-33AE-40B8-8128-22E7980992C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9402418" y="1534351"/>
            <a:ext cx="2587487" cy="1940615"/>
          </a:xfrm>
          <a:prstGeom prst="rect">
            <a:avLst/>
          </a:prstGeom>
        </p:spPr>
      </p:pic>
      <p:pic>
        <p:nvPicPr>
          <p:cNvPr id="27" name="Picture 26">
            <a:extLst>
              <a:ext uri="{FF2B5EF4-FFF2-40B4-BE49-F238E27FC236}">
                <a16:creationId xmlns:a16="http://schemas.microsoft.com/office/drawing/2014/main" id="{5E7400FA-207C-4778-AEBA-A0F223B47CA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2396019" y="1577868"/>
            <a:ext cx="2365789" cy="1774342"/>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0E9B5CA8-1D45-4F51-9E8C-304F0EFF739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3420717" y="4622519"/>
            <a:ext cx="2445029" cy="1833772"/>
          </a:xfrm>
          <a:prstGeom prst="rect">
            <a:avLst/>
          </a:prstGeom>
        </p:spPr>
      </p:pic>
    </p:spTree>
    <p:extLst>
      <p:ext uri="{BB962C8B-B14F-4D97-AF65-F5344CB8AC3E}">
        <p14:creationId xmlns:p14="http://schemas.microsoft.com/office/powerpoint/2010/main" val="2879847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963275" cy="1325563"/>
          </a:xfrm>
        </p:spPr>
        <p:txBody>
          <a:bodyPr/>
          <a:lstStyle/>
          <a:p>
            <a:pPr algn="ctr"/>
            <a:r>
              <a:rPr lang="en-GB" dirty="0">
                <a:latin typeface="Jarman" panose="00000400000000000000" pitchFamily="2" charset="0"/>
              </a:rPr>
              <a:t>This is the hall where Reception will do PE.</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83121" y="1825625"/>
            <a:ext cx="5825758" cy="4351338"/>
          </a:xfrm>
        </p:spPr>
      </p:pic>
    </p:spTree>
    <p:extLst>
      <p:ext uri="{BB962C8B-B14F-4D97-AF65-F5344CB8AC3E}">
        <p14:creationId xmlns:p14="http://schemas.microsoft.com/office/powerpoint/2010/main" val="604973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365125"/>
            <a:ext cx="11963399" cy="1325563"/>
          </a:xfrm>
        </p:spPr>
        <p:txBody>
          <a:bodyPr/>
          <a:lstStyle/>
          <a:p>
            <a:r>
              <a:rPr lang="en-GB" dirty="0">
                <a:latin typeface="Jarman" panose="00000400000000000000" pitchFamily="2" charset="0"/>
              </a:rPr>
              <a:t>This is the hall where Reception will have lunch. </a:t>
            </a:r>
          </a:p>
        </p:txBody>
      </p:sp>
      <p:sp>
        <p:nvSpPr>
          <p:cNvPr id="3" name="Rectangle 2">
            <a:extLst>
              <a:ext uri="{FF2B5EF4-FFF2-40B4-BE49-F238E27FC236}">
                <a16:creationId xmlns:a16="http://schemas.microsoft.com/office/drawing/2014/main" id="{C34E7EFD-C75B-443F-AB64-5B7AFACC236E}"/>
              </a:ext>
            </a:extLst>
          </p:cNvPr>
          <p:cNvSpPr/>
          <p:nvPr/>
        </p:nvSpPr>
        <p:spPr>
          <a:xfrm>
            <a:off x="4848225" y="1400592"/>
            <a:ext cx="6871402" cy="5078313"/>
          </a:xfrm>
          <a:prstGeom prst="rect">
            <a:avLst/>
          </a:prstGeom>
        </p:spPr>
        <p:txBody>
          <a:bodyPr wrap="square">
            <a:spAutoFit/>
          </a:bodyPr>
          <a:lstStyle/>
          <a:p>
            <a:pPr algn="ctr"/>
            <a:r>
              <a:rPr lang="en-GB" b="1" u="sng" dirty="0">
                <a:latin typeface="Jarman" panose="00000400000000000000" pitchFamily="2" charset="0"/>
              </a:rPr>
              <a:t>Universal Free SCHOOL Meals Years Reception to Year 2</a:t>
            </a:r>
          </a:p>
          <a:p>
            <a:endParaRPr lang="en-GB" dirty="0">
              <a:latin typeface="Jarman" panose="00000400000000000000" pitchFamily="2" charset="0"/>
            </a:endParaRPr>
          </a:p>
          <a:p>
            <a:r>
              <a:rPr lang="en-GB" dirty="0">
                <a:latin typeface="Jarman" panose="00000400000000000000" pitchFamily="2" charset="0"/>
              </a:rPr>
              <a:t>If your children are in reception, year 1 or year 2 are entitled to a Universal Free School Meal.  You will be required to complete a form on your entry to school as registering could raise extra funds for the school, to fund valuable support like extra tuition, additional teaching or school activities.  From year 3 to 6 you need to apply separately for Free School Meals, so please use the link below for further information.</a:t>
            </a:r>
          </a:p>
          <a:p>
            <a:endParaRPr lang="en-GB" dirty="0">
              <a:latin typeface="Jarman" panose="00000400000000000000" pitchFamily="2" charset="0"/>
            </a:endParaRPr>
          </a:p>
          <a:p>
            <a:r>
              <a:rPr lang="en-GB" b="1" dirty="0">
                <a:latin typeface="Jarman" panose="00000400000000000000" pitchFamily="2" charset="0"/>
              </a:rPr>
              <a:t>Free School Meals</a:t>
            </a:r>
          </a:p>
          <a:p>
            <a:r>
              <a:rPr lang="en-GB" dirty="0">
                <a:latin typeface="Jarman" panose="00000400000000000000" pitchFamily="2" charset="0"/>
              </a:rPr>
              <a:t>To find out if you are eligible and to apply for free school meals, visit Telford &amp; Wrekin’s free school meals page. </a:t>
            </a:r>
          </a:p>
          <a:p>
            <a:endParaRPr lang="en-GB" dirty="0">
              <a:latin typeface="Jarman" panose="00000400000000000000" pitchFamily="2" charset="0"/>
            </a:endParaRPr>
          </a:p>
          <a:p>
            <a:endParaRPr lang="en-GB" dirty="0">
              <a:latin typeface="Jarman" panose="00000400000000000000" pitchFamily="2" charset="0"/>
            </a:endParaRPr>
          </a:p>
          <a:p>
            <a:endParaRPr lang="en-GB" dirty="0">
              <a:latin typeface="Jarman" panose="00000400000000000000" pitchFamily="2" charset="0"/>
            </a:endParaRPr>
          </a:p>
          <a:p>
            <a:endParaRPr lang="en-GB" dirty="0">
              <a:latin typeface="Jarman" panose="00000400000000000000" pitchFamily="2" charset="0"/>
            </a:endParaRPr>
          </a:p>
          <a:p>
            <a:endParaRPr lang="en-GB" dirty="0">
              <a:latin typeface="Jarman" panose="00000400000000000000" pitchFamily="2" charset="0"/>
            </a:endParaRPr>
          </a:p>
        </p:txBody>
      </p:sp>
      <p:pic>
        <p:nvPicPr>
          <p:cNvPr id="5" name="Picture 4">
            <a:hlinkClick r:id="rId2"/>
            <a:extLst>
              <a:ext uri="{FF2B5EF4-FFF2-40B4-BE49-F238E27FC236}">
                <a16:creationId xmlns:a16="http://schemas.microsoft.com/office/drawing/2014/main" id="{8BF6EE28-7066-4E60-A04F-65F3AB59A0D0}"/>
              </a:ext>
            </a:extLst>
          </p:cNvPr>
          <p:cNvPicPr>
            <a:picLocks noChangeAspect="1"/>
          </p:cNvPicPr>
          <p:nvPr/>
        </p:nvPicPr>
        <p:blipFill>
          <a:blip r:embed="rId3"/>
          <a:stretch>
            <a:fillRect/>
          </a:stretch>
        </p:blipFill>
        <p:spPr>
          <a:xfrm>
            <a:off x="8056622" y="5143830"/>
            <a:ext cx="1658878" cy="1104050"/>
          </a:xfrm>
          <a:prstGeom prst="rect">
            <a:avLst/>
          </a:prstGeom>
        </p:spPr>
      </p:pic>
      <p:sp>
        <p:nvSpPr>
          <p:cNvPr id="6" name="Rectangle 5">
            <a:extLst>
              <a:ext uri="{FF2B5EF4-FFF2-40B4-BE49-F238E27FC236}">
                <a16:creationId xmlns:a16="http://schemas.microsoft.com/office/drawing/2014/main" id="{F204EA12-3A52-435F-84F1-B5F512BB5430}"/>
              </a:ext>
            </a:extLst>
          </p:cNvPr>
          <p:cNvSpPr/>
          <p:nvPr/>
        </p:nvSpPr>
        <p:spPr>
          <a:xfrm>
            <a:off x="257175" y="5167312"/>
            <a:ext cx="6096000" cy="1200329"/>
          </a:xfrm>
          <a:prstGeom prst="rect">
            <a:avLst/>
          </a:prstGeom>
        </p:spPr>
        <p:txBody>
          <a:bodyPr>
            <a:spAutoFit/>
          </a:bodyPr>
          <a:lstStyle/>
          <a:p>
            <a:pPr algn="ctr"/>
            <a:r>
              <a:rPr lang="en-GB" b="1" u="sng" dirty="0">
                <a:latin typeface="Jarman" panose="00000400000000000000" pitchFamily="2" charset="0"/>
              </a:rPr>
              <a:t>Sandwiches and Packed Lunches</a:t>
            </a:r>
          </a:p>
          <a:p>
            <a:r>
              <a:rPr lang="en-GB" dirty="0">
                <a:latin typeface="Jarman" panose="00000400000000000000" pitchFamily="2" charset="0"/>
              </a:rPr>
              <a:t>Children are welcome to bring packed lunches to school if they prefer that to school meals. They are eaten in the school hall alongside the children with school meals. </a:t>
            </a:r>
            <a:endParaRPr lang="en-GB" dirty="0">
              <a:effectLst/>
              <a:latin typeface="Jarman" panose="00000400000000000000" pitchFamily="2" charset="0"/>
            </a:endParaRPr>
          </a:p>
        </p:txBody>
      </p:sp>
      <p:pic>
        <p:nvPicPr>
          <p:cNvPr id="10" name="Content Placeholder 9" descr="A picture containing table, indoor, floor, dining table&#10;&#10;Description automatically generated">
            <a:extLst>
              <a:ext uri="{FF2B5EF4-FFF2-40B4-BE49-F238E27FC236}">
                <a16:creationId xmlns:a16="http://schemas.microsoft.com/office/drawing/2014/main" id="{E76C3F14-FAFE-41A0-9647-B5507CD1F8E2}"/>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73282" y="1606857"/>
            <a:ext cx="4284957" cy="3213718"/>
          </a:xfrm>
        </p:spPr>
      </p:pic>
    </p:spTree>
    <p:extLst>
      <p:ext uri="{BB962C8B-B14F-4D97-AF65-F5344CB8AC3E}">
        <p14:creationId xmlns:p14="http://schemas.microsoft.com/office/powerpoint/2010/main" val="2570336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0B910-C0A2-42B1-BA15-08D5EBC65366}"/>
              </a:ext>
            </a:extLst>
          </p:cNvPr>
          <p:cNvSpPr>
            <a:spLocks noGrp="1"/>
          </p:cNvSpPr>
          <p:nvPr>
            <p:ph type="title"/>
          </p:nvPr>
        </p:nvSpPr>
        <p:spPr/>
        <p:txBody>
          <a:bodyPr/>
          <a:lstStyle/>
          <a:p>
            <a:pPr algn="ctr"/>
            <a:r>
              <a:rPr lang="en-GB" dirty="0">
                <a:latin typeface="Jarman" panose="00000400000000000000" pitchFamily="2" charset="0"/>
              </a:rPr>
              <a:t>Class Pages on the Website </a:t>
            </a:r>
            <a:r>
              <a:rPr lang="en-GB" sz="2400" dirty="0">
                <a:latin typeface="Jarman" panose="00000400000000000000" pitchFamily="2" charset="0"/>
              </a:rPr>
              <a:t>http://williamreynoldsprimary.org/</a:t>
            </a:r>
          </a:p>
        </p:txBody>
      </p:sp>
      <p:pic>
        <p:nvPicPr>
          <p:cNvPr id="4" name="Content Placeholder 3">
            <a:extLst>
              <a:ext uri="{FF2B5EF4-FFF2-40B4-BE49-F238E27FC236}">
                <a16:creationId xmlns:a16="http://schemas.microsoft.com/office/drawing/2014/main" id="{6985ED65-EB51-44BC-A985-4106F44A6C4C}"/>
              </a:ext>
            </a:extLst>
          </p:cNvPr>
          <p:cNvPicPr>
            <a:picLocks noGrp="1" noChangeAspect="1"/>
          </p:cNvPicPr>
          <p:nvPr>
            <p:ph idx="1"/>
          </p:nvPr>
        </p:nvPicPr>
        <p:blipFill>
          <a:blip r:embed="rId2"/>
          <a:stretch>
            <a:fillRect/>
          </a:stretch>
        </p:blipFill>
        <p:spPr>
          <a:xfrm>
            <a:off x="645802" y="1835718"/>
            <a:ext cx="5074085" cy="1070678"/>
          </a:xfrm>
          <a:prstGeom prst="rect">
            <a:avLst/>
          </a:prstGeom>
        </p:spPr>
      </p:pic>
      <p:sp>
        <p:nvSpPr>
          <p:cNvPr id="5" name="TextBox 4">
            <a:extLst>
              <a:ext uri="{FF2B5EF4-FFF2-40B4-BE49-F238E27FC236}">
                <a16:creationId xmlns:a16="http://schemas.microsoft.com/office/drawing/2014/main" id="{3C4837F6-4FD0-445D-AFA6-2B4FBCB7CF04}"/>
              </a:ext>
            </a:extLst>
          </p:cNvPr>
          <p:cNvSpPr txBox="1"/>
          <p:nvPr/>
        </p:nvSpPr>
        <p:spPr>
          <a:xfrm>
            <a:off x="6713951" y="1551565"/>
            <a:ext cx="5010411" cy="3416320"/>
          </a:xfrm>
          <a:prstGeom prst="rect">
            <a:avLst/>
          </a:prstGeom>
          <a:noFill/>
        </p:spPr>
        <p:txBody>
          <a:bodyPr wrap="square" rtlCol="0">
            <a:spAutoFit/>
          </a:bodyPr>
          <a:lstStyle/>
          <a:p>
            <a:r>
              <a:rPr lang="en-GB" sz="2400" dirty="0">
                <a:latin typeface="Jarman" panose="00000400000000000000" pitchFamily="2" charset="0"/>
              </a:rPr>
              <a:t>Click on Your ‘Child’s Base’</a:t>
            </a:r>
          </a:p>
          <a:p>
            <a:endParaRPr lang="en-GB" sz="2400" dirty="0">
              <a:latin typeface="Jarman" panose="00000400000000000000" pitchFamily="2" charset="0"/>
            </a:endParaRPr>
          </a:p>
          <a:p>
            <a:endParaRPr lang="en-GB" sz="2400" dirty="0">
              <a:latin typeface="Jarman" panose="00000400000000000000" pitchFamily="2" charset="0"/>
            </a:endParaRPr>
          </a:p>
          <a:p>
            <a:endParaRPr lang="en-GB" sz="2400" dirty="0">
              <a:latin typeface="Jarman" panose="00000400000000000000" pitchFamily="2" charset="0"/>
            </a:endParaRPr>
          </a:p>
          <a:p>
            <a:r>
              <a:rPr lang="en-GB" sz="2400" dirty="0">
                <a:latin typeface="Jarman" panose="00000400000000000000" pitchFamily="2" charset="0"/>
              </a:rPr>
              <a:t>Then click on Reception</a:t>
            </a:r>
          </a:p>
          <a:p>
            <a:endParaRPr lang="en-GB" sz="2400" dirty="0">
              <a:latin typeface="Jarman" panose="00000400000000000000" pitchFamily="2" charset="0"/>
            </a:endParaRPr>
          </a:p>
          <a:p>
            <a:endParaRPr lang="en-GB" sz="2400" dirty="0">
              <a:latin typeface="Jarman" panose="00000400000000000000" pitchFamily="2" charset="0"/>
            </a:endParaRPr>
          </a:p>
          <a:p>
            <a:endParaRPr lang="en-GB" sz="2400" dirty="0">
              <a:latin typeface="Jarman" panose="00000400000000000000" pitchFamily="2" charset="0"/>
            </a:endParaRPr>
          </a:p>
          <a:p>
            <a:r>
              <a:rPr lang="en-GB" sz="2400" dirty="0">
                <a:latin typeface="Jarman" panose="00000400000000000000" pitchFamily="2" charset="0"/>
              </a:rPr>
              <a:t>Then click on your child’s base </a:t>
            </a:r>
          </a:p>
        </p:txBody>
      </p:sp>
      <p:pic>
        <p:nvPicPr>
          <p:cNvPr id="6" name="Picture 5">
            <a:extLst>
              <a:ext uri="{FF2B5EF4-FFF2-40B4-BE49-F238E27FC236}">
                <a16:creationId xmlns:a16="http://schemas.microsoft.com/office/drawing/2014/main" id="{2E67728D-C9B5-4704-A72F-24F6ED4315E2}"/>
              </a:ext>
            </a:extLst>
          </p:cNvPr>
          <p:cNvPicPr>
            <a:picLocks noChangeAspect="1"/>
          </p:cNvPicPr>
          <p:nvPr/>
        </p:nvPicPr>
        <p:blipFill>
          <a:blip r:embed="rId3"/>
          <a:stretch>
            <a:fillRect/>
          </a:stretch>
        </p:blipFill>
        <p:spPr>
          <a:xfrm>
            <a:off x="2179529" y="2907066"/>
            <a:ext cx="1606845" cy="1215039"/>
          </a:xfrm>
          <a:prstGeom prst="rect">
            <a:avLst/>
          </a:prstGeom>
        </p:spPr>
      </p:pic>
      <p:pic>
        <p:nvPicPr>
          <p:cNvPr id="7" name="Picture 6">
            <a:extLst>
              <a:ext uri="{FF2B5EF4-FFF2-40B4-BE49-F238E27FC236}">
                <a16:creationId xmlns:a16="http://schemas.microsoft.com/office/drawing/2014/main" id="{F1F5539B-FD8A-4763-90C9-7CE9B8E7A767}"/>
              </a:ext>
            </a:extLst>
          </p:cNvPr>
          <p:cNvPicPr>
            <a:picLocks noChangeAspect="1"/>
          </p:cNvPicPr>
          <p:nvPr/>
        </p:nvPicPr>
        <p:blipFill>
          <a:blip r:embed="rId4"/>
          <a:stretch>
            <a:fillRect/>
          </a:stretch>
        </p:blipFill>
        <p:spPr>
          <a:xfrm>
            <a:off x="505025" y="4122105"/>
            <a:ext cx="5612704" cy="981068"/>
          </a:xfrm>
          <a:prstGeom prst="rect">
            <a:avLst/>
          </a:prstGeom>
        </p:spPr>
      </p:pic>
      <p:sp>
        <p:nvSpPr>
          <p:cNvPr id="10" name="TextBox 9">
            <a:extLst>
              <a:ext uri="{FF2B5EF4-FFF2-40B4-BE49-F238E27FC236}">
                <a16:creationId xmlns:a16="http://schemas.microsoft.com/office/drawing/2014/main" id="{B3DC3A5F-9034-44AA-9039-7BFCA8730FCB}"/>
              </a:ext>
            </a:extLst>
          </p:cNvPr>
          <p:cNvSpPr txBox="1"/>
          <p:nvPr/>
        </p:nvSpPr>
        <p:spPr>
          <a:xfrm>
            <a:off x="526093" y="5311036"/>
            <a:ext cx="10609545" cy="1200329"/>
          </a:xfrm>
          <a:prstGeom prst="rect">
            <a:avLst/>
          </a:prstGeom>
          <a:noFill/>
        </p:spPr>
        <p:txBody>
          <a:bodyPr wrap="square" rtlCol="0">
            <a:spAutoFit/>
          </a:bodyPr>
          <a:lstStyle/>
          <a:p>
            <a:pPr algn="ctr"/>
            <a:r>
              <a:rPr lang="en-GB" sz="2400" dirty="0">
                <a:latin typeface="Jarman" panose="00000400000000000000" pitchFamily="2" charset="0"/>
              </a:rPr>
              <a:t>You can find out:</a:t>
            </a:r>
          </a:p>
          <a:p>
            <a:pPr algn="ctr"/>
            <a:r>
              <a:rPr lang="en-GB" sz="2400" dirty="0">
                <a:latin typeface="Jarman" panose="00000400000000000000" pitchFamily="2" charset="0"/>
              </a:rPr>
              <a:t>What your child is learning each term, Important dates, Photo’s of educational visits and Photo’s of children’s learning</a:t>
            </a:r>
          </a:p>
        </p:txBody>
      </p:sp>
      <p:cxnSp>
        <p:nvCxnSpPr>
          <p:cNvPr id="11" name="Straight Arrow Connector 10">
            <a:extLst>
              <a:ext uri="{FF2B5EF4-FFF2-40B4-BE49-F238E27FC236}">
                <a16:creationId xmlns:a16="http://schemas.microsoft.com/office/drawing/2014/main" id="{705004C8-3A19-41EE-83F2-2558BF9606A0}"/>
              </a:ext>
            </a:extLst>
          </p:cNvPr>
          <p:cNvCxnSpPr/>
          <p:nvPr/>
        </p:nvCxnSpPr>
        <p:spPr>
          <a:xfrm flipH="1">
            <a:off x="3578087" y="1835718"/>
            <a:ext cx="3210339" cy="88760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7E8D059-91B5-4784-B8D1-0C99674626BC}"/>
              </a:ext>
            </a:extLst>
          </p:cNvPr>
          <p:cNvCxnSpPr>
            <a:cxnSpLocks/>
            <a:stCxn id="5" idx="1"/>
          </p:cNvCxnSpPr>
          <p:nvPr/>
        </p:nvCxnSpPr>
        <p:spPr>
          <a:xfrm flipH="1">
            <a:off x="3346883" y="3259725"/>
            <a:ext cx="3367068" cy="36377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1E2F4A1-FDDC-437D-AEE7-DE2A7119806D}"/>
              </a:ext>
            </a:extLst>
          </p:cNvPr>
          <p:cNvCxnSpPr>
            <a:cxnSpLocks/>
          </p:cNvCxnSpPr>
          <p:nvPr/>
        </p:nvCxnSpPr>
        <p:spPr>
          <a:xfrm flipH="1">
            <a:off x="5719887" y="4887924"/>
            <a:ext cx="99406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1034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4363F1-E397-494D-BA28-FB650460EC9C}"/>
              </a:ext>
            </a:extLst>
          </p:cNvPr>
          <p:cNvSpPr txBox="1"/>
          <p:nvPr/>
        </p:nvSpPr>
        <p:spPr>
          <a:xfrm>
            <a:off x="513567" y="350729"/>
            <a:ext cx="11423737" cy="2523768"/>
          </a:xfrm>
          <a:prstGeom prst="rect">
            <a:avLst/>
          </a:prstGeom>
          <a:noFill/>
        </p:spPr>
        <p:txBody>
          <a:bodyPr wrap="square" rtlCol="0">
            <a:spAutoFit/>
          </a:bodyPr>
          <a:lstStyle/>
          <a:p>
            <a:pPr algn="ctr"/>
            <a:r>
              <a:rPr lang="en-GB" sz="4400" dirty="0">
                <a:latin typeface="Jarman" panose="00000400000000000000" pitchFamily="2" charset="0"/>
              </a:rPr>
              <a:t>Homework</a:t>
            </a:r>
          </a:p>
          <a:p>
            <a:pPr algn="ctr"/>
            <a:r>
              <a:rPr lang="en-GB" sz="1900" dirty="0">
                <a:latin typeface="Jarman" panose="00000400000000000000" pitchFamily="2" charset="0"/>
              </a:rPr>
              <a:t>Children in Reception are given a free book bag to bring to school each day. The Home/School diary goes home each night in the book bag. The diary contains information about P.E. and Forest School kit and targets for Literacy, Mathematics and Science. Homework is given out on a Monday and collected in on a Friday in a homework book. Pleasure for reading books are changed every Monday. RWI reading books are changed weekly to begin with and then every three days. Parents need to fill in the section parent comment on the reading record each week.</a:t>
            </a:r>
          </a:p>
        </p:txBody>
      </p:sp>
      <p:pic>
        <p:nvPicPr>
          <p:cNvPr id="4" name="Picture 3">
            <a:extLst>
              <a:ext uri="{FF2B5EF4-FFF2-40B4-BE49-F238E27FC236}">
                <a16:creationId xmlns:a16="http://schemas.microsoft.com/office/drawing/2014/main" id="{390F7F99-D68B-4796-AF0C-761FEA7E20F6}"/>
              </a:ext>
            </a:extLst>
          </p:cNvPr>
          <p:cNvPicPr>
            <a:picLocks noChangeAspect="1"/>
          </p:cNvPicPr>
          <p:nvPr/>
        </p:nvPicPr>
        <p:blipFill>
          <a:blip r:embed="rId2"/>
          <a:stretch>
            <a:fillRect/>
          </a:stretch>
        </p:blipFill>
        <p:spPr>
          <a:xfrm>
            <a:off x="8846729" y="2687527"/>
            <a:ext cx="3090575" cy="2072684"/>
          </a:xfrm>
          <a:prstGeom prst="rect">
            <a:avLst/>
          </a:prstGeom>
        </p:spPr>
      </p:pic>
      <p:pic>
        <p:nvPicPr>
          <p:cNvPr id="5" name="Picture 4">
            <a:extLst>
              <a:ext uri="{FF2B5EF4-FFF2-40B4-BE49-F238E27FC236}">
                <a16:creationId xmlns:a16="http://schemas.microsoft.com/office/drawing/2014/main" id="{F2446934-FE5C-4145-94D9-1262F9B21B5F}"/>
              </a:ext>
            </a:extLst>
          </p:cNvPr>
          <p:cNvPicPr>
            <a:picLocks noChangeAspect="1"/>
          </p:cNvPicPr>
          <p:nvPr/>
        </p:nvPicPr>
        <p:blipFill>
          <a:blip r:embed="rId3"/>
          <a:stretch>
            <a:fillRect/>
          </a:stretch>
        </p:blipFill>
        <p:spPr>
          <a:xfrm>
            <a:off x="5848349" y="4865629"/>
            <a:ext cx="3167461" cy="1912475"/>
          </a:xfrm>
          <a:prstGeom prst="rect">
            <a:avLst/>
          </a:prstGeom>
        </p:spPr>
      </p:pic>
      <p:pic>
        <p:nvPicPr>
          <p:cNvPr id="7" name="Picture 6">
            <a:extLst>
              <a:ext uri="{FF2B5EF4-FFF2-40B4-BE49-F238E27FC236}">
                <a16:creationId xmlns:a16="http://schemas.microsoft.com/office/drawing/2014/main" id="{7A648EA1-0A39-41D2-B3D6-DFC34BDD5ADE}"/>
              </a:ext>
            </a:extLst>
          </p:cNvPr>
          <p:cNvPicPr>
            <a:picLocks noChangeAspect="1"/>
          </p:cNvPicPr>
          <p:nvPr/>
        </p:nvPicPr>
        <p:blipFill>
          <a:blip r:embed="rId4"/>
          <a:stretch>
            <a:fillRect/>
          </a:stretch>
        </p:blipFill>
        <p:spPr>
          <a:xfrm>
            <a:off x="254696" y="2988849"/>
            <a:ext cx="4863842" cy="3411950"/>
          </a:xfrm>
          <a:prstGeom prst="rect">
            <a:avLst/>
          </a:prstGeom>
        </p:spPr>
      </p:pic>
    </p:spTree>
    <p:extLst>
      <p:ext uri="{BB962C8B-B14F-4D97-AF65-F5344CB8AC3E}">
        <p14:creationId xmlns:p14="http://schemas.microsoft.com/office/powerpoint/2010/main" val="995770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C1FB26-4280-44D6-BAAD-2E77DF679675}"/>
              </a:ext>
            </a:extLst>
          </p:cNvPr>
          <p:cNvSpPr txBox="1"/>
          <p:nvPr/>
        </p:nvSpPr>
        <p:spPr>
          <a:xfrm>
            <a:off x="571500" y="371475"/>
            <a:ext cx="11229975" cy="1877437"/>
          </a:xfrm>
          <a:prstGeom prst="rect">
            <a:avLst/>
          </a:prstGeom>
          <a:noFill/>
        </p:spPr>
        <p:txBody>
          <a:bodyPr wrap="square" rtlCol="0">
            <a:spAutoFit/>
          </a:bodyPr>
          <a:lstStyle/>
          <a:p>
            <a:pPr algn="ctr"/>
            <a:r>
              <a:rPr lang="en-GB" sz="4400" dirty="0">
                <a:latin typeface="Jarman" panose="00000400000000000000" pitchFamily="2" charset="0"/>
              </a:rPr>
              <a:t>Websites</a:t>
            </a:r>
          </a:p>
          <a:p>
            <a:pPr algn="ctr"/>
            <a:r>
              <a:rPr lang="en-GB" sz="2400" dirty="0">
                <a:latin typeface="Jarman" panose="00000400000000000000" pitchFamily="2" charset="0"/>
              </a:rPr>
              <a:t>Inside the front cover of the homework books are passwords to access</a:t>
            </a:r>
          </a:p>
          <a:p>
            <a:pPr algn="ctr"/>
            <a:r>
              <a:rPr lang="en-GB" sz="2400" dirty="0">
                <a:latin typeface="Jarman" panose="00000400000000000000" pitchFamily="2" charset="0"/>
              </a:rPr>
              <a:t>Oxford Owl, </a:t>
            </a:r>
            <a:r>
              <a:rPr lang="en-GB" sz="2400" dirty="0" err="1">
                <a:latin typeface="Jarman" panose="00000400000000000000" pitchFamily="2" charset="0"/>
              </a:rPr>
              <a:t>Numbots</a:t>
            </a:r>
            <a:r>
              <a:rPr lang="en-GB" sz="2400" dirty="0">
                <a:latin typeface="Jarman" panose="00000400000000000000" pitchFamily="2" charset="0"/>
              </a:rPr>
              <a:t> and Purple mash at home to support your child’s learning at school.</a:t>
            </a:r>
          </a:p>
        </p:txBody>
      </p:sp>
      <p:pic>
        <p:nvPicPr>
          <p:cNvPr id="5" name="Picture 4">
            <a:extLst>
              <a:ext uri="{FF2B5EF4-FFF2-40B4-BE49-F238E27FC236}">
                <a16:creationId xmlns:a16="http://schemas.microsoft.com/office/drawing/2014/main" id="{B1852932-76EA-4046-92D9-BA6759AA146C}"/>
              </a:ext>
            </a:extLst>
          </p:cNvPr>
          <p:cNvPicPr>
            <a:picLocks noChangeAspect="1"/>
          </p:cNvPicPr>
          <p:nvPr/>
        </p:nvPicPr>
        <p:blipFill>
          <a:blip r:embed="rId2"/>
          <a:stretch>
            <a:fillRect/>
          </a:stretch>
        </p:blipFill>
        <p:spPr>
          <a:xfrm>
            <a:off x="7949313" y="2569771"/>
            <a:ext cx="3480526" cy="2455439"/>
          </a:xfrm>
          <a:prstGeom prst="rect">
            <a:avLst/>
          </a:prstGeom>
        </p:spPr>
      </p:pic>
      <p:sp>
        <p:nvSpPr>
          <p:cNvPr id="6" name="TextBox 5">
            <a:extLst>
              <a:ext uri="{FF2B5EF4-FFF2-40B4-BE49-F238E27FC236}">
                <a16:creationId xmlns:a16="http://schemas.microsoft.com/office/drawing/2014/main" id="{5EB008A8-3456-44D7-95AD-9343F1A53943}"/>
              </a:ext>
            </a:extLst>
          </p:cNvPr>
          <p:cNvSpPr txBox="1"/>
          <p:nvPr/>
        </p:nvSpPr>
        <p:spPr>
          <a:xfrm>
            <a:off x="1048298" y="5427950"/>
            <a:ext cx="2533650" cy="830997"/>
          </a:xfrm>
          <a:prstGeom prst="rect">
            <a:avLst/>
          </a:prstGeom>
          <a:noFill/>
        </p:spPr>
        <p:txBody>
          <a:bodyPr wrap="square" rtlCol="0">
            <a:spAutoFit/>
          </a:bodyPr>
          <a:lstStyle/>
          <a:p>
            <a:pPr algn="ctr"/>
            <a:r>
              <a:rPr lang="en-GB" sz="2400" dirty="0">
                <a:latin typeface="Jarman" panose="00000400000000000000" pitchFamily="2" charset="0"/>
              </a:rPr>
              <a:t>Oxford Owl</a:t>
            </a:r>
          </a:p>
          <a:p>
            <a:pPr algn="ctr"/>
            <a:r>
              <a:rPr lang="en-GB" sz="2400" dirty="0">
                <a:latin typeface="Jarman" panose="00000400000000000000" pitchFamily="2" charset="0"/>
              </a:rPr>
              <a:t>e books to read</a:t>
            </a:r>
          </a:p>
        </p:txBody>
      </p:sp>
      <p:sp>
        <p:nvSpPr>
          <p:cNvPr id="8" name="TextBox 7">
            <a:extLst>
              <a:ext uri="{FF2B5EF4-FFF2-40B4-BE49-F238E27FC236}">
                <a16:creationId xmlns:a16="http://schemas.microsoft.com/office/drawing/2014/main" id="{1BD3A99D-A50A-4214-8D5E-5D9C859EC86A}"/>
              </a:ext>
            </a:extLst>
          </p:cNvPr>
          <p:cNvSpPr txBox="1"/>
          <p:nvPr/>
        </p:nvSpPr>
        <p:spPr>
          <a:xfrm>
            <a:off x="7545654" y="5381783"/>
            <a:ext cx="3943350" cy="461665"/>
          </a:xfrm>
          <a:prstGeom prst="rect">
            <a:avLst/>
          </a:prstGeom>
          <a:noFill/>
        </p:spPr>
        <p:txBody>
          <a:bodyPr wrap="square" rtlCol="0">
            <a:spAutoFit/>
          </a:bodyPr>
          <a:lstStyle/>
          <a:p>
            <a:pPr algn="ctr"/>
            <a:r>
              <a:rPr lang="en-GB" sz="2400" dirty="0">
                <a:latin typeface="Jarman" panose="00000400000000000000" pitchFamily="2" charset="0"/>
              </a:rPr>
              <a:t>Maths and literacy activities</a:t>
            </a:r>
          </a:p>
        </p:txBody>
      </p:sp>
      <p:pic>
        <p:nvPicPr>
          <p:cNvPr id="7" name="Picture 6" descr="Shape&#10;&#10;Description automatically generated">
            <a:extLst>
              <a:ext uri="{FF2B5EF4-FFF2-40B4-BE49-F238E27FC236}">
                <a16:creationId xmlns:a16="http://schemas.microsoft.com/office/drawing/2014/main" id="{C6E3477C-53AB-4656-AD08-D020474A1F8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02996" y="2694646"/>
            <a:ext cx="2433171" cy="2287569"/>
          </a:xfrm>
          <a:prstGeom prst="rect">
            <a:avLst/>
          </a:prstGeom>
        </p:spPr>
      </p:pic>
      <p:pic>
        <p:nvPicPr>
          <p:cNvPr id="9" name="Picture 8" descr="Kirkby CofE Primary School: NumBots">
            <a:extLst>
              <a:ext uri="{FF2B5EF4-FFF2-40B4-BE49-F238E27FC236}">
                <a16:creationId xmlns:a16="http://schemas.microsoft.com/office/drawing/2014/main" id="{F858A0F5-331C-4E05-B06E-4B4E445DAD1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4888" y="2929469"/>
            <a:ext cx="3615704" cy="1771757"/>
          </a:xfrm>
          <a:prstGeom prst="rect">
            <a:avLst/>
          </a:prstGeom>
          <a:noFill/>
          <a:ln>
            <a:noFill/>
          </a:ln>
        </p:spPr>
      </p:pic>
      <p:sp>
        <p:nvSpPr>
          <p:cNvPr id="2" name="TextBox 1">
            <a:extLst>
              <a:ext uri="{FF2B5EF4-FFF2-40B4-BE49-F238E27FC236}">
                <a16:creationId xmlns:a16="http://schemas.microsoft.com/office/drawing/2014/main" id="{1D3D92D2-D50D-401D-9139-13E8F610BB67}"/>
              </a:ext>
            </a:extLst>
          </p:cNvPr>
          <p:cNvSpPr txBox="1"/>
          <p:nvPr/>
        </p:nvSpPr>
        <p:spPr>
          <a:xfrm>
            <a:off x="4030462" y="5427950"/>
            <a:ext cx="2885243" cy="461665"/>
          </a:xfrm>
          <a:prstGeom prst="rect">
            <a:avLst/>
          </a:prstGeom>
          <a:noFill/>
        </p:spPr>
        <p:txBody>
          <a:bodyPr wrap="square" rtlCol="0">
            <a:spAutoFit/>
          </a:bodyPr>
          <a:lstStyle/>
          <a:p>
            <a:pPr algn="ctr"/>
            <a:r>
              <a:rPr lang="en-GB" sz="2400" dirty="0" err="1">
                <a:latin typeface="Jarman" panose="00000400000000000000" pitchFamily="2" charset="0"/>
              </a:rPr>
              <a:t>Numbots</a:t>
            </a:r>
            <a:endParaRPr lang="en-GB" sz="2400" dirty="0">
              <a:latin typeface="Jarman" panose="00000400000000000000" pitchFamily="2" charset="0"/>
            </a:endParaRPr>
          </a:p>
        </p:txBody>
      </p:sp>
    </p:spTree>
    <p:extLst>
      <p:ext uri="{BB962C8B-B14F-4D97-AF65-F5344CB8AC3E}">
        <p14:creationId xmlns:p14="http://schemas.microsoft.com/office/powerpoint/2010/main" val="3286968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C9EA08-2F81-44AF-ADBB-948B7ABC8FB2}"/>
              </a:ext>
            </a:extLst>
          </p:cNvPr>
          <p:cNvSpPr txBox="1"/>
          <p:nvPr/>
        </p:nvSpPr>
        <p:spPr>
          <a:xfrm>
            <a:off x="828675" y="333375"/>
            <a:ext cx="10896600" cy="7325082"/>
          </a:xfrm>
          <a:prstGeom prst="rect">
            <a:avLst/>
          </a:prstGeom>
          <a:noFill/>
        </p:spPr>
        <p:txBody>
          <a:bodyPr wrap="square" rtlCol="0">
            <a:spAutoFit/>
          </a:bodyPr>
          <a:lstStyle/>
          <a:p>
            <a:pPr algn="ctr"/>
            <a:r>
              <a:rPr lang="en-GB" sz="4400" dirty="0">
                <a:latin typeface="Jarman" panose="00000400000000000000" pitchFamily="2" charset="0"/>
              </a:rPr>
              <a:t>Friday Family Learning</a:t>
            </a:r>
          </a:p>
          <a:p>
            <a:pPr marL="342900" lvl="0" indent="-342900">
              <a:buFont typeface="Symbol" panose="05050102010706020507" pitchFamily="18" charset="2"/>
              <a:buChar char=""/>
            </a:pPr>
            <a:r>
              <a:rPr lang="en-GB" sz="1800" dirty="0">
                <a:effectLst/>
                <a:latin typeface="Jarman" panose="00000400000000000000" pitchFamily="2" charset="0"/>
                <a:ea typeface="Calibri" panose="020F0502020204030204" pitchFamily="34" charset="0"/>
              </a:rPr>
              <a:t>For parents and their child in EYFS</a:t>
            </a:r>
          </a:p>
          <a:p>
            <a:pPr marL="342900" lvl="0" indent="-342900">
              <a:buFont typeface="Symbol" panose="05050102010706020507" pitchFamily="18" charset="2"/>
              <a:buChar char=""/>
            </a:pPr>
            <a:r>
              <a:rPr lang="en-GB" sz="1800" dirty="0">
                <a:effectLst/>
                <a:latin typeface="Jarman" panose="00000400000000000000" pitchFamily="2" charset="0"/>
                <a:ea typeface="Calibri" panose="020F0502020204030204" pitchFamily="34" charset="0"/>
              </a:rPr>
              <a:t>Learn fun and innovative techniques and activities that help support and </a:t>
            </a:r>
          </a:p>
          <a:p>
            <a:pPr lvl="0"/>
            <a:r>
              <a:rPr lang="en-GB" sz="1800" dirty="0">
                <a:effectLst/>
                <a:latin typeface="Jarman" panose="00000400000000000000" pitchFamily="2" charset="0"/>
                <a:ea typeface="Calibri" panose="020F0502020204030204" pitchFamily="34" charset="0"/>
              </a:rPr>
              <a:t>   promote your child's love of learning</a:t>
            </a:r>
          </a:p>
          <a:p>
            <a:pPr marL="342900" lvl="0" indent="-342900">
              <a:buFont typeface="Symbol" panose="05050102010706020507" pitchFamily="18" charset="2"/>
              <a:buChar char=""/>
            </a:pPr>
            <a:r>
              <a:rPr lang="en-GB" sz="1800" dirty="0">
                <a:effectLst/>
                <a:latin typeface="Jarman" panose="00000400000000000000" pitchFamily="2" charset="0"/>
                <a:ea typeface="Calibri" panose="020F0502020204030204" pitchFamily="34" charset="0"/>
              </a:rPr>
              <a:t>Understand the importance of how children learn through play activities</a:t>
            </a:r>
          </a:p>
          <a:p>
            <a:pPr marL="342900" lvl="0" indent="-342900">
              <a:buFont typeface="Symbol" panose="05050102010706020507" pitchFamily="18" charset="2"/>
              <a:buChar char=""/>
            </a:pPr>
            <a:r>
              <a:rPr lang="en-GB" sz="1800" dirty="0">
                <a:effectLst/>
                <a:latin typeface="Jarman" panose="00000400000000000000" pitchFamily="2" charset="0"/>
                <a:ea typeface="Calibri" panose="020F0502020204030204" pitchFamily="34" charset="0"/>
              </a:rPr>
              <a:t>ALL materials provided FREE!</a:t>
            </a:r>
          </a:p>
          <a:p>
            <a:pPr algn="ctr"/>
            <a:endParaRPr lang="en-GB" sz="2400" dirty="0">
              <a:latin typeface="Jarman" panose="00000400000000000000" pitchFamily="2" charset="0"/>
            </a:endParaRPr>
          </a:p>
          <a:p>
            <a:pPr algn="ctr"/>
            <a:endParaRPr lang="en-GB" sz="2400" dirty="0">
              <a:latin typeface="Jarman" panose="00000400000000000000" pitchFamily="2" charset="0"/>
            </a:endParaRPr>
          </a:p>
          <a:p>
            <a:pPr algn="ctr"/>
            <a:endParaRPr lang="en-GB" sz="2400" dirty="0">
              <a:latin typeface="Jarman" panose="00000400000000000000" pitchFamily="2" charset="0"/>
            </a:endParaRPr>
          </a:p>
          <a:p>
            <a:pPr algn="ctr"/>
            <a:endParaRPr lang="en-GB" sz="2400" dirty="0">
              <a:latin typeface="Jarman" panose="00000400000000000000" pitchFamily="2" charset="0"/>
            </a:endParaRPr>
          </a:p>
          <a:p>
            <a:pPr algn="ctr"/>
            <a:endParaRPr lang="en-GB" sz="2400" dirty="0">
              <a:latin typeface="Jarman" panose="00000400000000000000" pitchFamily="2" charset="0"/>
            </a:endParaRPr>
          </a:p>
          <a:p>
            <a:pPr algn="ctr"/>
            <a:endParaRPr lang="en-GB" sz="2400" dirty="0">
              <a:latin typeface="Jarman" panose="00000400000000000000" pitchFamily="2" charset="0"/>
            </a:endParaRPr>
          </a:p>
          <a:p>
            <a:pPr algn="ctr"/>
            <a:endParaRPr lang="en-GB" sz="2400" dirty="0">
              <a:latin typeface="Jarman" panose="00000400000000000000" pitchFamily="2" charset="0"/>
            </a:endParaRPr>
          </a:p>
          <a:p>
            <a:pPr algn="ctr"/>
            <a:endParaRPr lang="en-GB" sz="2400" dirty="0">
              <a:latin typeface="Jarman" panose="00000400000000000000" pitchFamily="2" charset="0"/>
            </a:endParaRPr>
          </a:p>
          <a:p>
            <a:pPr algn="ctr"/>
            <a:endParaRPr lang="en-GB" sz="2400" dirty="0">
              <a:latin typeface="Jarman" panose="00000400000000000000" pitchFamily="2" charset="0"/>
            </a:endParaRPr>
          </a:p>
          <a:p>
            <a:pPr algn="ctr"/>
            <a:endParaRPr lang="en-GB" sz="2400" dirty="0">
              <a:latin typeface="Jarman" panose="00000400000000000000" pitchFamily="2" charset="0"/>
            </a:endParaRPr>
          </a:p>
          <a:p>
            <a:pPr algn="ctr"/>
            <a:endParaRPr lang="en-GB" sz="2400" dirty="0">
              <a:latin typeface="Jarman" panose="00000400000000000000" pitchFamily="2" charset="0"/>
            </a:endParaRPr>
          </a:p>
          <a:p>
            <a:pPr algn="ctr"/>
            <a:endParaRPr lang="en-GB" sz="2400" dirty="0">
              <a:latin typeface="Jarman" panose="00000400000000000000" pitchFamily="2" charset="0"/>
            </a:endParaRPr>
          </a:p>
          <a:p>
            <a:pPr algn="ctr"/>
            <a:endParaRPr lang="en-GB" sz="2400" dirty="0">
              <a:latin typeface="Jarman" panose="00000400000000000000" pitchFamily="2" charset="0"/>
            </a:endParaRPr>
          </a:p>
          <a:p>
            <a:pPr algn="ctr"/>
            <a:endParaRPr lang="en-GB" sz="2400" dirty="0">
              <a:latin typeface="Jarman" panose="00000400000000000000" pitchFamily="2" charset="0"/>
            </a:endParaRPr>
          </a:p>
        </p:txBody>
      </p:sp>
      <p:pic>
        <p:nvPicPr>
          <p:cNvPr id="5" name="Picture 4" descr="A picture containing person, table, sitting, indoor&#10;&#10;Description automatically generated">
            <a:extLst>
              <a:ext uri="{FF2B5EF4-FFF2-40B4-BE49-F238E27FC236}">
                <a16:creationId xmlns:a16="http://schemas.microsoft.com/office/drawing/2014/main" id="{864C6A53-A6CF-0FB9-29C4-3C8E200EB4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65725" y="1140218"/>
            <a:ext cx="3237391" cy="2428043"/>
          </a:xfrm>
          <a:prstGeom prst="rect">
            <a:avLst/>
          </a:prstGeom>
        </p:spPr>
      </p:pic>
      <p:pic>
        <p:nvPicPr>
          <p:cNvPr id="9" name="Picture 8" descr="A picture containing floor, person&#10;&#10;Description automatically generated">
            <a:extLst>
              <a:ext uri="{FF2B5EF4-FFF2-40B4-BE49-F238E27FC236}">
                <a16:creationId xmlns:a16="http://schemas.microsoft.com/office/drawing/2014/main" id="{6510D6B1-7EFC-8208-85A5-DAE6459CF6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7476" y="3889076"/>
            <a:ext cx="3710152" cy="2782614"/>
          </a:xfrm>
          <a:prstGeom prst="rect">
            <a:avLst/>
          </a:prstGeom>
        </p:spPr>
      </p:pic>
      <p:pic>
        <p:nvPicPr>
          <p:cNvPr id="11" name="Picture 10" descr="A picture containing person&#10;&#10;Description automatically generated">
            <a:extLst>
              <a:ext uri="{FF2B5EF4-FFF2-40B4-BE49-F238E27FC236}">
                <a16:creationId xmlns:a16="http://schemas.microsoft.com/office/drawing/2014/main" id="{E234102D-1141-78DC-DCB5-CC89089D1F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610" y="3922000"/>
            <a:ext cx="3470166" cy="2602625"/>
          </a:xfrm>
          <a:prstGeom prst="rect">
            <a:avLst/>
          </a:prstGeom>
        </p:spPr>
      </p:pic>
      <p:pic>
        <p:nvPicPr>
          <p:cNvPr id="13" name="Picture 12" descr="A picture containing text, indoor, person, room&#10;&#10;Description automatically generated">
            <a:extLst>
              <a:ext uri="{FF2B5EF4-FFF2-40B4-BE49-F238E27FC236}">
                <a16:creationId xmlns:a16="http://schemas.microsoft.com/office/drawing/2014/main" id="{4852A0A1-02E4-BB60-FA9D-25748C98F0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9037" y="2618310"/>
            <a:ext cx="3710152" cy="2782614"/>
          </a:xfrm>
          <a:prstGeom prst="rect">
            <a:avLst/>
          </a:prstGeom>
        </p:spPr>
      </p:pic>
    </p:spTree>
    <p:extLst>
      <p:ext uri="{BB962C8B-B14F-4D97-AF65-F5344CB8AC3E}">
        <p14:creationId xmlns:p14="http://schemas.microsoft.com/office/powerpoint/2010/main" val="1781910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F1D5A4-B460-4925-A9E3-5C1B4B0003FF}"/>
              </a:ext>
            </a:extLst>
          </p:cNvPr>
          <p:cNvSpPr txBox="1"/>
          <p:nvPr/>
        </p:nvSpPr>
        <p:spPr>
          <a:xfrm>
            <a:off x="2512381" y="333190"/>
            <a:ext cx="9183708" cy="400110"/>
          </a:xfrm>
          <a:prstGeom prst="rect">
            <a:avLst/>
          </a:prstGeom>
          <a:noFill/>
        </p:spPr>
        <p:txBody>
          <a:bodyPr wrap="square" rtlCol="0">
            <a:spAutoFit/>
          </a:bodyPr>
          <a:lstStyle/>
          <a:p>
            <a:pPr algn="r"/>
            <a:r>
              <a:rPr lang="en-GB" sz="2000" dirty="0">
                <a:latin typeface="Jarman" panose="00000400000000000000" pitchFamily="2" charset="0"/>
              </a:rPr>
              <a:t>We use the RWI phonic programme to teach children to read, write and spell.</a:t>
            </a:r>
          </a:p>
        </p:txBody>
      </p:sp>
      <p:sp>
        <p:nvSpPr>
          <p:cNvPr id="6" name="Rectangle 5">
            <a:extLst>
              <a:ext uri="{FF2B5EF4-FFF2-40B4-BE49-F238E27FC236}">
                <a16:creationId xmlns:a16="http://schemas.microsoft.com/office/drawing/2014/main" id="{20B900E1-BF46-4D1B-A625-0E4BCC82985A}"/>
              </a:ext>
            </a:extLst>
          </p:cNvPr>
          <p:cNvSpPr/>
          <p:nvPr/>
        </p:nvSpPr>
        <p:spPr>
          <a:xfrm>
            <a:off x="215460" y="1224990"/>
            <a:ext cx="11761079" cy="5663089"/>
          </a:xfrm>
          <a:prstGeom prst="rect">
            <a:avLst/>
          </a:prstGeom>
        </p:spPr>
        <p:txBody>
          <a:bodyPr wrap="square">
            <a:spAutoFit/>
          </a:bodyPr>
          <a:lstStyle/>
          <a:p>
            <a:pPr fontAlgn="base"/>
            <a:endParaRPr lang="en-GB" sz="1600" b="1" u="sng" dirty="0">
              <a:solidFill>
                <a:srgbClr val="111111"/>
              </a:solidFill>
              <a:latin typeface="Jarman" panose="00000400000000000000" pitchFamily="2" charset="0"/>
            </a:endParaRPr>
          </a:p>
          <a:p>
            <a:pPr fontAlgn="base"/>
            <a:r>
              <a:rPr lang="en-GB" b="1" u="sng" dirty="0">
                <a:solidFill>
                  <a:srgbClr val="111111"/>
                </a:solidFill>
                <a:latin typeface="Jarman" panose="00000400000000000000" pitchFamily="2" charset="0"/>
              </a:rPr>
              <a:t>What is RWI?</a:t>
            </a:r>
          </a:p>
          <a:p>
            <a:pPr algn="l"/>
            <a:r>
              <a:rPr lang="en-GB" sz="1600" b="0" i="0" dirty="0">
                <a:solidFill>
                  <a:srgbClr val="333333"/>
                </a:solidFill>
                <a:effectLst/>
                <a:latin typeface="Jarman" panose="00000400000000000000" pitchFamily="2" charset="0"/>
              </a:rPr>
              <a:t>Read Write Inc (RWI) is a phonics programme which helps all children learn to read fluently and at speed so they can focus on developing their skills in comprehension, vocabulary, and spelling. </a:t>
            </a:r>
          </a:p>
          <a:p>
            <a:pPr algn="l"/>
            <a:endParaRPr lang="en-GB" sz="1600" b="0" i="0" dirty="0">
              <a:solidFill>
                <a:srgbClr val="333333"/>
              </a:solidFill>
              <a:effectLst/>
              <a:latin typeface="Jarman" panose="00000400000000000000" pitchFamily="2" charset="0"/>
            </a:endParaRPr>
          </a:p>
          <a:p>
            <a:pPr algn="l"/>
            <a:r>
              <a:rPr lang="en-GB" sz="1600" b="0" i="0" dirty="0">
                <a:solidFill>
                  <a:srgbClr val="333333"/>
                </a:solidFill>
                <a:effectLst/>
                <a:latin typeface="Jarman" panose="00000400000000000000" pitchFamily="2" charset="0"/>
              </a:rPr>
              <a:t>In Reception all children will learn how to ‘read’ the sounds in words and how those sounds can be written down. Those who are ready, will begin to read simple words within books and write some of these.</a:t>
            </a:r>
            <a:endParaRPr lang="en-GB" sz="1600" b="1" u="sng" dirty="0">
              <a:solidFill>
                <a:srgbClr val="111111"/>
              </a:solidFill>
              <a:latin typeface="Jarman" panose="00000400000000000000" pitchFamily="2" charset="0"/>
            </a:endParaRPr>
          </a:p>
          <a:p>
            <a:pPr fontAlgn="base"/>
            <a:endParaRPr kumimoji="0" lang="en-US" altLang="en-US" sz="1600" b="1" i="0" u="sng" strike="noStrike" cap="none" normalizeH="0" baseline="0" dirty="0">
              <a:ln>
                <a:noFill/>
              </a:ln>
              <a:solidFill>
                <a:srgbClr val="333333"/>
              </a:solidFill>
              <a:effectLst/>
              <a:latin typeface="Jarman" panose="00000400000000000000" pitchFamily="2" charset="0"/>
            </a:endParaRPr>
          </a:p>
          <a:p>
            <a:pPr fontAlgn="base"/>
            <a:endParaRPr kumimoji="0" lang="en-US" altLang="en-US" b="1" i="0" u="sng" strike="noStrike" cap="none" normalizeH="0" baseline="0" dirty="0">
              <a:ln>
                <a:noFill/>
              </a:ln>
              <a:solidFill>
                <a:srgbClr val="333333"/>
              </a:solidFill>
              <a:effectLst/>
              <a:latin typeface="Jarman" panose="00000400000000000000" pitchFamily="2" charset="0"/>
            </a:endParaRPr>
          </a:p>
          <a:p>
            <a:pPr fontAlgn="base"/>
            <a:r>
              <a:rPr kumimoji="0" lang="en-US" altLang="en-US" b="1" i="0" u="sng" strike="noStrike" cap="none" normalizeH="0" baseline="0" dirty="0">
                <a:ln>
                  <a:noFill/>
                </a:ln>
                <a:solidFill>
                  <a:srgbClr val="333333"/>
                </a:solidFill>
                <a:effectLst/>
                <a:latin typeface="Jarman" panose="00000400000000000000" pitchFamily="2" charset="0"/>
              </a:rPr>
              <a:t>Fred Talk</a:t>
            </a:r>
          </a:p>
          <a:p>
            <a:pPr fontAlgn="base"/>
            <a:r>
              <a:rPr lang="en-GB" sz="1600" b="0" i="0" dirty="0">
                <a:solidFill>
                  <a:srgbClr val="333333"/>
                </a:solidFill>
                <a:effectLst/>
                <a:latin typeface="Jarman" panose="00000400000000000000" pitchFamily="2" charset="0"/>
              </a:rPr>
              <a:t>We use pure sounds (‘m’ not’ </a:t>
            </a:r>
            <a:r>
              <a:rPr lang="en-GB" sz="1600" b="0" i="0" dirty="0" err="1">
                <a:solidFill>
                  <a:srgbClr val="333333"/>
                </a:solidFill>
                <a:effectLst/>
                <a:latin typeface="Jarman" panose="00000400000000000000" pitchFamily="2" charset="0"/>
              </a:rPr>
              <a:t>muh</a:t>
            </a:r>
            <a:r>
              <a:rPr lang="en-GB" sz="1600" b="0" i="0" dirty="0">
                <a:solidFill>
                  <a:srgbClr val="333333"/>
                </a:solidFill>
                <a:effectLst/>
                <a:latin typeface="Jarman" panose="00000400000000000000" pitchFamily="2" charset="0"/>
              </a:rPr>
              <a:t>’,’s’ not ‘</a:t>
            </a:r>
            <a:r>
              <a:rPr lang="en-GB" sz="1600" b="0" i="0" dirty="0" err="1">
                <a:solidFill>
                  <a:srgbClr val="333333"/>
                </a:solidFill>
                <a:effectLst/>
                <a:latin typeface="Jarman" panose="00000400000000000000" pitchFamily="2" charset="0"/>
              </a:rPr>
              <a:t>suh</a:t>
            </a:r>
            <a:r>
              <a:rPr lang="en-GB" sz="1600" b="0" i="0" dirty="0">
                <a:solidFill>
                  <a:srgbClr val="333333"/>
                </a:solidFill>
                <a:effectLst/>
                <a:latin typeface="Jarman" panose="00000400000000000000" pitchFamily="2" charset="0"/>
              </a:rPr>
              <a:t>’, etc.) so that your child will be able to blend the sounds into words more easily. Fred is our Read, Write Inc. friend. He can only speak in sounds, so we help him learn to say words instead of sounds. For example, Fred says 'm-a-t' instead of mat. We also teach him not to add 'uh' to our sounds to keep them pure. For example, we say 'c' and not '</a:t>
            </a:r>
            <a:r>
              <a:rPr lang="en-GB" sz="1600" b="0" i="0" dirty="0" err="1">
                <a:solidFill>
                  <a:srgbClr val="333333"/>
                </a:solidFill>
                <a:effectLst/>
                <a:latin typeface="Jarman" panose="00000400000000000000" pitchFamily="2" charset="0"/>
              </a:rPr>
              <a:t>cuh</a:t>
            </a:r>
            <a:r>
              <a:rPr lang="en-GB" sz="1600" b="0" i="0" dirty="0">
                <a:solidFill>
                  <a:srgbClr val="333333"/>
                </a:solidFill>
                <a:effectLst/>
                <a:latin typeface="Jarman" panose="00000400000000000000" pitchFamily="2" charset="0"/>
              </a:rPr>
              <a:t>’.</a:t>
            </a:r>
          </a:p>
          <a:p>
            <a:pPr fontAlgn="base"/>
            <a:endParaRPr lang="en-GB" sz="1600" u="sng" dirty="0">
              <a:solidFill>
                <a:srgbClr val="333333"/>
              </a:solidFill>
              <a:latin typeface="Jarman" panose="00000400000000000000" pitchFamily="2" charset="0"/>
            </a:endParaRPr>
          </a:p>
          <a:p>
            <a:pPr algn="l"/>
            <a:r>
              <a:rPr lang="en-GB" b="1" i="0" u="sng" dirty="0">
                <a:solidFill>
                  <a:srgbClr val="333333"/>
                </a:solidFill>
                <a:effectLst/>
                <a:latin typeface="Jarman" panose="00000400000000000000" pitchFamily="2" charset="0"/>
              </a:rPr>
              <a:t>Talking  </a:t>
            </a:r>
          </a:p>
          <a:p>
            <a:pPr algn="l"/>
            <a:r>
              <a:rPr lang="en-GB" sz="1600" b="0" i="0" dirty="0">
                <a:solidFill>
                  <a:srgbClr val="333333"/>
                </a:solidFill>
                <a:effectLst/>
                <a:latin typeface="Jarman" panose="00000400000000000000" pitchFamily="2" charset="0"/>
              </a:rPr>
              <a:t>Children are assessed so they work alongside children at the same level. This allows them to fully participate in all lessons.  </a:t>
            </a:r>
            <a:br>
              <a:rPr lang="en-GB" sz="1600" b="0" i="0" dirty="0">
                <a:solidFill>
                  <a:srgbClr val="333333"/>
                </a:solidFill>
                <a:effectLst/>
                <a:latin typeface="Jarman" panose="00000400000000000000" pitchFamily="2" charset="0"/>
              </a:rPr>
            </a:br>
            <a:r>
              <a:rPr lang="en-GB" sz="1600" b="0" i="0" dirty="0">
                <a:solidFill>
                  <a:srgbClr val="333333"/>
                </a:solidFill>
                <a:effectLst/>
                <a:latin typeface="Jarman" panose="00000400000000000000" pitchFamily="2" charset="0"/>
              </a:rPr>
              <a:t>They work in pairs so that they: </a:t>
            </a:r>
          </a:p>
          <a:p>
            <a:pPr algn="l">
              <a:buFont typeface="Arial" panose="020B0604020202020204" pitchFamily="34" charset="0"/>
              <a:buChar char="•"/>
            </a:pPr>
            <a:r>
              <a:rPr lang="en-GB" sz="1600" b="0" i="0" dirty="0">
                <a:solidFill>
                  <a:srgbClr val="333333"/>
                </a:solidFill>
                <a:effectLst/>
                <a:latin typeface="Jarman" panose="00000400000000000000" pitchFamily="2" charset="0"/>
              </a:rPr>
              <a:t>answer every question </a:t>
            </a:r>
          </a:p>
          <a:p>
            <a:pPr algn="l">
              <a:buFont typeface="Arial" panose="020B0604020202020204" pitchFamily="34" charset="0"/>
              <a:buChar char="•"/>
            </a:pPr>
            <a:r>
              <a:rPr lang="en-GB" sz="1600" b="0" i="0" dirty="0">
                <a:solidFill>
                  <a:srgbClr val="333333"/>
                </a:solidFill>
                <a:effectLst/>
                <a:latin typeface="Jarman" panose="00000400000000000000" pitchFamily="2" charset="0"/>
              </a:rPr>
              <a:t>practise every activity with their partner </a:t>
            </a:r>
          </a:p>
          <a:p>
            <a:pPr algn="l">
              <a:buFont typeface="Arial" panose="020B0604020202020204" pitchFamily="34" charset="0"/>
              <a:buChar char="•"/>
            </a:pPr>
            <a:r>
              <a:rPr lang="en-GB" sz="1600" b="0" i="0" dirty="0">
                <a:solidFill>
                  <a:srgbClr val="333333"/>
                </a:solidFill>
                <a:effectLst/>
                <a:latin typeface="Jarman" panose="00000400000000000000" pitchFamily="2" charset="0"/>
              </a:rPr>
              <a:t>take turns in talking to each other </a:t>
            </a:r>
          </a:p>
          <a:p>
            <a:pPr fontAlgn="base"/>
            <a:endParaRPr lang="en-GB" sz="1600" b="1" u="sng" dirty="0">
              <a:solidFill>
                <a:srgbClr val="111111"/>
              </a:solidFill>
              <a:latin typeface="Jarman" panose="00000400000000000000" pitchFamily="2" charset="0"/>
            </a:endParaRPr>
          </a:p>
          <a:p>
            <a:pPr fontAlgn="base"/>
            <a:endParaRPr lang="en-GB" b="1" u="sng" dirty="0">
              <a:solidFill>
                <a:srgbClr val="111111"/>
              </a:solidFill>
              <a:latin typeface="Jarman" panose="00000400000000000000" pitchFamily="2" charset="0"/>
            </a:endParaRPr>
          </a:p>
        </p:txBody>
      </p:sp>
      <p:pic>
        <p:nvPicPr>
          <p:cNvPr id="1026" name="Picture 2" descr="RWI-logo-main-1008x450 - St Cyprian's Greek Orthodox Primary Academy">
            <a:extLst>
              <a:ext uri="{FF2B5EF4-FFF2-40B4-BE49-F238E27FC236}">
                <a16:creationId xmlns:a16="http://schemas.microsoft.com/office/drawing/2014/main" id="{27F7F140-2B9B-474B-A646-FC1E08325C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911" y="103740"/>
            <a:ext cx="2296064" cy="10250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EBD6F87-9D38-4D7B-8E3B-9766F75FF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7330" y="5473285"/>
            <a:ext cx="5553697" cy="11632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5C151F5-7B52-4BCE-8909-0FA69935EA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2470" y="3088151"/>
            <a:ext cx="1449201" cy="681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768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3854209-9B2E-4D49-BF06-A37D7B43D0C0}"/>
              </a:ext>
            </a:extLst>
          </p:cNvPr>
          <p:cNvSpPr txBox="1"/>
          <p:nvPr/>
        </p:nvSpPr>
        <p:spPr>
          <a:xfrm>
            <a:off x="266701" y="247650"/>
            <a:ext cx="6153150" cy="6001643"/>
          </a:xfrm>
          <a:prstGeom prst="rect">
            <a:avLst/>
          </a:prstGeom>
          <a:noFill/>
        </p:spPr>
        <p:txBody>
          <a:bodyPr wrap="square" rtlCol="0">
            <a:spAutoFit/>
          </a:bodyPr>
          <a:lstStyle/>
          <a:p>
            <a:pPr algn="ctr"/>
            <a:r>
              <a:rPr lang="en-GB" sz="4400" b="1" dirty="0">
                <a:latin typeface="Jarman" panose="00000400000000000000" pitchFamily="2" charset="0"/>
              </a:rPr>
              <a:t>Forest School </a:t>
            </a:r>
            <a:endParaRPr lang="en-GB" sz="4400" dirty="0">
              <a:latin typeface="Jarman" panose="00000400000000000000" pitchFamily="2" charset="0"/>
            </a:endParaRPr>
          </a:p>
          <a:p>
            <a:pPr algn="ctr"/>
            <a:r>
              <a:rPr lang="en-GB" sz="2400" dirty="0">
                <a:latin typeface="Jarman" panose="00000400000000000000" pitchFamily="2" charset="0"/>
              </a:rPr>
              <a:t>Forest School is an innovative educational approach to outdoor play and learning. The philosophy of Forest School is to encourage and inspire individuals of any age through positive outdoor experiences. We currently run Forest School sessions in the Foundation Stage led by a suitably trained member of staff. An area within the school grounds has been developed as our Forest School area. </a:t>
            </a:r>
          </a:p>
          <a:p>
            <a:pPr algn="ctr"/>
            <a:r>
              <a:rPr lang="en-GB" sz="2400" dirty="0">
                <a:latin typeface="Jarman" panose="00000400000000000000" pitchFamily="2" charset="0"/>
              </a:rPr>
              <a:t>Children have the opportunity to learn about the natural environment, how to handle risks and most importantly to use their own initiative to solve problems and co-operate with others</a:t>
            </a:r>
            <a:r>
              <a:rPr lang="en-GB" sz="2800" dirty="0">
                <a:latin typeface="Jarman" panose="00000400000000000000" pitchFamily="2" charset="0"/>
              </a:rPr>
              <a:t>. </a:t>
            </a:r>
          </a:p>
        </p:txBody>
      </p:sp>
      <p:pic>
        <p:nvPicPr>
          <p:cNvPr id="8" name="Picture 7" descr="A picture containing grass, blue, bird, teddy&#10;&#10;Description automatically generated">
            <a:extLst>
              <a:ext uri="{FF2B5EF4-FFF2-40B4-BE49-F238E27FC236}">
                <a16:creationId xmlns:a16="http://schemas.microsoft.com/office/drawing/2014/main" id="{F7A9734C-FBE3-4694-9E06-CF02BE70BE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291467" y="1034727"/>
            <a:ext cx="6219826" cy="4645672"/>
          </a:xfrm>
          <a:prstGeom prst="rect">
            <a:avLst/>
          </a:prstGeom>
        </p:spPr>
      </p:pic>
    </p:spTree>
    <p:extLst>
      <p:ext uri="{BB962C8B-B14F-4D97-AF65-F5344CB8AC3E}">
        <p14:creationId xmlns:p14="http://schemas.microsoft.com/office/powerpoint/2010/main" val="2018356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D8067430-9282-467B-B9EE-BD61BCCE8703}"/>
              </a:ext>
            </a:extLst>
          </p:cNvPr>
          <p:cNvGraphicFramePr>
            <a:graphicFrameLocks noGrp="1"/>
          </p:cNvGraphicFramePr>
          <p:nvPr/>
        </p:nvGraphicFramePr>
        <p:xfrm>
          <a:off x="329609" y="329609"/>
          <a:ext cx="11568225" cy="6337005"/>
        </p:xfrm>
        <a:graphic>
          <a:graphicData uri="http://schemas.openxmlformats.org/drawingml/2006/table">
            <a:tbl>
              <a:tblPr firstRow="1" bandRow="1">
                <a:tableStyleId>{5C22544A-7EE6-4342-B048-85BDC9FD1C3A}</a:tableStyleId>
              </a:tblPr>
              <a:tblGrid>
                <a:gridCol w="2313645">
                  <a:extLst>
                    <a:ext uri="{9D8B030D-6E8A-4147-A177-3AD203B41FA5}">
                      <a16:colId xmlns:a16="http://schemas.microsoft.com/office/drawing/2014/main" val="3498856183"/>
                    </a:ext>
                  </a:extLst>
                </a:gridCol>
                <a:gridCol w="2313645">
                  <a:extLst>
                    <a:ext uri="{9D8B030D-6E8A-4147-A177-3AD203B41FA5}">
                      <a16:colId xmlns:a16="http://schemas.microsoft.com/office/drawing/2014/main" val="136273193"/>
                    </a:ext>
                  </a:extLst>
                </a:gridCol>
                <a:gridCol w="2313645">
                  <a:extLst>
                    <a:ext uri="{9D8B030D-6E8A-4147-A177-3AD203B41FA5}">
                      <a16:colId xmlns:a16="http://schemas.microsoft.com/office/drawing/2014/main" val="1006031480"/>
                    </a:ext>
                  </a:extLst>
                </a:gridCol>
                <a:gridCol w="2313645">
                  <a:extLst>
                    <a:ext uri="{9D8B030D-6E8A-4147-A177-3AD203B41FA5}">
                      <a16:colId xmlns:a16="http://schemas.microsoft.com/office/drawing/2014/main" val="519122270"/>
                    </a:ext>
                  </a:extLst>
                </a:gridCol>
                <a:gridCol w="2313645">
                  <a:extLst>
                    <a:ext uri="{9D8B030D-6E8A-4147-A177-3AD203B41FA5}">
                      <a16:colId xmlns:a16="http://schemas.microsoft.com/office/drawing/2014/main" val="117920014"/>
                    </a:ext>
                  </a:extLst>
                </a:gridCol>
              </a:tblGrid>
              <a:tr h="1711119">
                <a:tc>
                  <a:txBody>
                    <a:bodyPr/>
                    <a:lstStyle/>
                    <a:p>
                      <a:pPr algn="ctr"/>
                      <a:r>
                        <a:rPr lang="en-GB" sz="2400" dirty="0">
                          <a:solidFill>
                            <a:schemeClr val="accent2"/>
                          </a:solidFill>
                          <a:latin typeface="Comic Sans MS" panose="030F0702030302020204" pitchFamily="66" charset="0"/>
                        </a:rPr>
                        <a:t>Challenge</a:t>
                      </a:r>
                    </a:p>
                  </a:txBody>
                  <a:tcPr>
                    <a:solidFill>
                      <a:srgbClr val="CFD5EA"/>
                    </a:solidFill>
                  </a:tcPr>
                </a:tc>
                <a:tc>
                  <a:txBody>
                    <a:bodyPr/>
                    <a:lstStyle/>
                    <a:p>
                      <a:pPr algn="ctr"/>
                      <a:r>
                        <a:rPr lang="en-GB" sz="2400" dirty="0">
                          <a:solidFill>
                            <a:schemeClr val="accent5"/>
                          </a:solidFill>
                          <a:latin typeface="Comic Sans MS" panose="030F0702030302020204" pitchFamily="66" charset="0"/>
                        </a:rPr>
                        <a:t>Honesty </a:t>
                      </a:r>
                    </a:p>
                  </a:txBody>
                  <a:tcPr>
                    <a:solidFill>
                      <a:srgbClr val="CFD5EA"/>
                    </a:solidFill>
                  </a:tcPr>
                </a:tc>
                <a:tc>
                  <a:txBody>
                    <a:bodyPr/>
                    <a:lstStyle/>
                    <a:p>
                      <a:pPr algn="ctr"/>
                      <a:r>
                        <a:rPr lang="en-GB" sz="2400" dirty="0">
                          <a:solidFill>
                            <a:schemeClr val="accent4">
                              <a:lumMod val="75000"/>
                            </a:schemeClr>
                          </a:solidFill>
                          <a:latin typeface="Comic Sans MS" panose="030F0702030302020204" pitchFamily="66" charset="0"/>
                        </a:rPr>
                        <a:t>Ownership</a:t>
                      </a:r>
                    </a:p>
                  </a:txBody>
                  <a:tcPr>
                    <a:solidFill>
                      <a:srgbClr val="CFD5EA"/>
                    </a:solidFill>
                  </a:tcPr>
                </a:tc>
                <a:tc>
                  <a:txBody>
                    <a:bodyPr/>
                    <a:lstStyle/>
                    <a:p>
                      <a:pPr algn="ctr"/>
                      <a:r>
                        <a:rPr lang="en-GB" sz="2400" dirty="0">
                          <a:solidFill>
                            <a:srgbClr val="CC0000"/>
                          </a:solidFill>
                          <a:latin typeface="Comic Sans MS" panose="030F0702030302020204" pitchFamily="66" charset="0"/>
                        </a:rPr>
                        <a:t>Courage</a:t>
                      </a:r>
                    </a:p>
                  </a:txBody>
                  <a:tcPr>
                    <a:solidFill>
                      <a:srgbClr val="CFD5EA"/>
                    </a:solidFill>
                  </a:tcPr>
                </a:tc>
                <a:tc>
                  <a:txBody>
                    <a:bodyPr/>
                    <a:lstStyle/>
                    <a:p>
                      <a:pPr algn="ctr"/>
                      <a:r>
                        <a:rPr lang="en-GB" sz="2400" b="1" i="0" u="none" strike="noStrike" kern="1200" dirty="0">
                          <a:solidFill>
                            <a:srgbClr val="70AD47"/>
                          </a:solidFill>
                          <a:effectLst/>
                          <a:latin typeface="Comic Sans MS" panose="030F0702030302020204" pitchFamily="66" charset="0"/>
                        </a:rPr>
                        <a:t>Collaboration</a:t>
                      </a:r>
                      <a:r>
                        <a:rPr lang="en-GB" sz="2400" dirty="0">
                          <a:solidFill>
                            <a:schemeClr val="accent5"/>
                          </a:solidFill>
                          <a:latin typeface="Comic Sans MS" panose="030F0702030302020204" pitchFamily="66" charset="0"/>
                        </a:rPr>
                        <a:t> </a:t>
                      </a:r>
                    </a:p>
                  </a:txBody>
                  <a:tcPr>
                    <a:solidFill>
                      <a:srgbClr val="CFD5EA"/>
                    </a:solidFill>
                  </a:tcPr>
                </a:tc>
                <a:extLst>
                  <a:ext uri="{0D108BD9-81ED-4DB2-BD59-A6C34878D82A}">
                    <a16:rowId xmlns:a16="http://schemas.microsoft.com/office/drawing/2014/main" val="1843741755"/>
                  </a:ext>
                </a:extLst>
              </a:tr>
              <a:tr h="4625886">
                <a:tc>
                  <a:txBody>
                    <a:bodyPr/>
                    <a:lstStyle/>
                    <a:p>
                      <a:pPr algn="ctr"/>
                      <a:r>
                        <a:rPr lang="en-GB" sz="1600" b="1" dirty="0">
                          <a:solidFill>
                            <a:schemeClr val="accent2"/>
                          </a:solidFill>
                          <a:latin typeface="Comic Sans MS" panose="030F0702030302020204" pitchFamily="66" charset="0"/>
                        </a:rPr>
                        <a:t>Push</a:t>
                      </a:r>
                      <a:r>
                        <a:rPr lang="en-GB" sz="1600" b="1" baseline="0" dirty="0">
                          <a:solidFill>
                            <a:schemeClr val="accent2"/>
                          </a:solidFill>
                          <a:latin typeface="Comic Sans MS" panose="030F0702030302020204" pitchFamily="66" charset="0"/>
                        </a:rPr>
                        <a:t> ourselves and have confidence</a:t>
                      </a:r>
                      <a:endParaRPr lang="en-GB" sz="1600" b="1" dirty="0">
                        <a:solidFill>
                          <a:schemeClr val="accent2"/>
                        </a:solidFill>
                        <a:latin typeface="Comic Sans MS" panose="030F0702030302020204" pitchFamily="66" charset="0"/>
                      </a:endParaRPr>
                    </a:p>
                    <a:p>
                      <a:pPr algn="ctr"/>
                      <a:endParaRPr lang="en-GB" sz="1600" dirty="0">
                        <a:latin typeface="Comic Sans MS" panose="030F0702030302020204" pitchFamily="66" charset="0"/>
                      </a:endParaRPr>
                    </a:p>
                    <a:p>
                      <a:pPr marL="171450" indent="-171450" algn="l">
                        <a:buFont typeface="Arial" panose="020B0604020202020204" pitchFamily="34" charset="0"/>
                        <a:buChar char="•"/>
                      </a:pPr>
                      <a:r>
                        <a:rPr lang="en-GB" sz="1400" dirty="0">
                          <a:latin typeface="Comic Sans MS" panose="030F0702030302020204" pitchFamily="66" charset="0"/>
                        </a:rPr>
                        <a:t>Work hard</a:t>
                      </a:r>
                    </a:p>
                    <a:p>
                      <a:pPr marL="171450" indent="-171450" algn="l">
                        <a:buFont typeface="Arial" panose="020B0604020202020204" pitchFamily="34" charset="0"/>
                        <a:buChar char="•"/>
                      </a:pPr>
                      <a:r>
                        <a:rPr lang="en-GB" sz="1400" dirty="0">
                          <a:latin typeface="Comic Sans MS" panose="030F0702030302020204" pitchFamily="66" charset="0"/>
                        </a:rPr>
                        <a:t>Don’t give up</a:t>
                      </a:r>
                    </a:p>
                    <a:p>
                      <a:pPr marL="171450" indent="-171450" algn="l">
                        <a:buFont typeface="Arial" panose="020B0604020202020204" pitchFamily="34" charset="0"/>
                        <a:buChar char="•"/>
                      </a:pPr>
                      <a:r>
                        <a:rPr lang="en-GB" sz="1400" dirty="0">
                          <a:latin typeface="Comic Sans MS" panose="030F0702030302020204" pitchFamily="66" charset="0"/>
                        </a:rPr>
                        <a:t>Be a creative and independent thinker</a:t>
                      </a:r>
                    </a:p>
                    <a:p>
                      <a:pPr marL="171450" indent="-171450" algn="l">
                        <a:buFont typeface="Arial" panose="020B0604020202020204" pitchFamily="34" charset="0"/>
                        <a:buChar char="•"/>
                      </a:pPr>
                      <a:endParaRPr lang="en-GB" sz="1400" dirty="0">
                        <a:latin typeface="Comic Sans MS" panose="030F0702030302020204" pitchFamily="66" charset="0"/>
                      </a:endParaRPr>
                    </a:p>
                    <a:p>
                      <a:pPr algn="ctr"/>
                      <a:endParaRPr lang="en-GB" sz="1400" dirty="0">
                        <a:latin typeface="Comic Sans MS" panose="030F0702030302020204" pitchFamily="66" charset="0"/>
                      </a:endParaRPr>
                    </a:p>
                    <a:p>
                      <a:pPr marL="0" indent="0" algn="l">
                        <a:buFont typeface="Arial" panose="020B0604020202020204" pitchFamily="34" charset="0"/>
                        <a:buNone/>
                      </a:pPr>
                      <a:endParaRPr lang="en-GB" sz="1400" dirty="0">
                        <a:latin typeface="Comic Sans MS" panose="030F0702030302020204" pitchFamily="66" charset="0"/>
                      </a:endParaRPr>
                    </a:p>
                    <a:p>
                      <a:pPr algn="ctr"/>
                      <a:endParaRPr lang="en-GB" dirty="0">
                        <a:latin typeface="Comic Sans MS" panose="030F0702030302020204" pitchFamily="66" charset="0"/>
                      </a:endParaRPr>
                    </a:p>
                  </a:txBody>
                  <a:tcPr>
                    <a:solidFill>
                      <a:srgbClr val="CFD5EA"/>
                    </a:solidFill>
                  </a:tcPr>
                </a:tc>
                <a:tc>
                  <a:txBody>
                    <a:bodyPr/>
                    <a:lstStyle/>
                    <a:p>
                      <a:pPr algn="ctr"/>
                      <a:r>
                        <a:rPr lang="en-GB" sz="1600" b="1" dirty="0">
                          <a:solidFill>
                            <a:schemeClr val="accent5"/>
                          </a:solidFill>
                          <a:latin typeface="Comic Sans MS" panose="030F0702030302020204" pitchFamily="66" charset="0"/>
                        </a:rPr>
                        <a:t>Always do the right thing</a:t>
                      </a:r>
                    </a:p>
                    <a:p>
                      <a:pPr algn="ctr"/>
                      <a:endParaRPr lang="en-GB" dirty="0">
                        <a:latin typeface="Comic Sans MS" panose="030F0702030302020204" pitchFamily="66" charset="0"/>
                      </a:endParaRPr>
                    </a:p>
                    <a:p>
                      <a:pPr marL="285750" indent="-285750" algn="l">
                        <a:buFont typeface="Arial" panose="020B0604020202020204" pitchFamily="34" charset="0"/>
                        <a:buChar char="•"/>
                      </a:pPr>
                      <a:r>
                        <a:rPr lang="en-GB" sz="1400" dirty="0">
                          <a:latin typeface="Comic Sans MS" panose="030F0702030302020204" pitchFamily="66" charset="0"/>
                        </a:rPr>
                        <a:t>Act honestly</a:t>
                      </a:r>
                    </a:p>
                    <a:p>
                      <a:pPr marL="285750" indent="-285750" algn="l">
                        <a:buFont typeface="Arial" panose="020B0604020202020204" pitchFamily="34" charset="0"/>
                        <a:buChar char="•"/>
                      </a:pPr>
                      <a:r>
                        <a:rPr lang="en-GB" sz="1400" dirty="0">
                          <a:latin typeface="Comic Sans MS" panose="030F0702030302020204" pitchFamily="66" charset="0"/>
                        </a:rPr>
                        <a:t>Do what is right over what is easy </a:t>
                      </a:r>
                    </a:p>
                    <a:p>
                      <a:pPr marL="285750" indent="-285750" algn="l">
                        <a:buFont typeface="Arial" panose="020B0604020202020204" pitchFamily="34" charset="0"/>
                        <a:buChar char="•"/>
                      </a:pPr>
                      <a:r>
                        <a:rPr lang="en-GB" sz="1400" dirty="0">
                          <a:latin typeface="Comic Sans MS" panose="030F0702030302020204" pitchFamily="66" charset="0"/>
                        </a:rPr>
                        <a:t>Treat everyone with respect </a:t>
                      </a:r>
                    </a:p>
                    <a:p>
                      <a:pPr marL="285750" indent="-285750" algn="l">
                        <a:buFont typeface="Arial" panose="020B0604020202020204" pitchFamily="34" charset="0"/>
                        <a:buChar char="•"/>
                      </a:pPr>
                      <a:r>
                        <a:rPr lang="en-GB" sz="1400" dirty="0">
                          <a:latin typeface="Comic Sans MS" panose="030F0702030302020204" pitchFamily="66" charset="0"/>
                        </a:rPr>
                        <a:t>Respect our differences</a:t>
                      </a:r>
                    </a:p>
                  </a:txBody>
                  <a:tcPr>
                    <a:solidFill>
                      <a:srgbClr val="CFD5EA"/>
                    </a:solidFill>
                  </a:tcPr>
                </a:tc>
                <a:tc>
                  <a:txBody>
                    <a:bodyPr/>
                    <a:lstStyle/>
                    <a:p>
                      <a:pPr algn="ctr"/>
                      <a:r>
                        <a:rPr lang="en-GB" sz="1600" b="1" dirty="0">
                          <a:solidFill>
                            <a:schemeClr val="accent4">
                              <a:lumMod val="75000"/>
                            </a:schemeClr>
                          </a:solidFill>
                          <a:latin typeface="Comic Sans MS" panose="030F0702030302020204" pitchFamily="66" charset="0"/>
                        </a:rPr>
                        <a:t>Take responsibility for your actions</a:t>
                      </a:r>
                    </a:p>
                    <a:p>
                      <a:pPr algn="ctr"/>
                      <a:endParaRPr lang="en-GB" dirty="0">
                        <a:latin typeface="Comic Sans MS" panose="030F0702030302020204" pitchFamily="66" charset="0"/>
                      </a:endParaRPr>
                    </a:p>
                    <a:p>
                      <a:pPr marL="285750" indent="-285750" algn="l">
                        <a:buFont typeface="Arial" panose="020B0604020202020204" pitchFamily="34" charset="0"/>
                        <a:buChar char="•"/>
                      </a:pPr>
                      <a:r>
                        <a:rPr lang="en-GB" sz="1400" dirty="0">
                          <a:latin typeface="Comic Sans MS" panose="030F0702030302020204" pitchFamily="66" charset="0"/>
                        </a:rPr>
                        <a:t>Go the extra mile</a:t>
                      </a:r>
                    </a:p>
                    <a:p>
                      <a:pPr marL="285750" indent="-285750" algn="l">
                        <a:buFont typeface="Arial" panose="020B0604020202020204" pitchFamily="34" charset="0"/>
                        <a:buChar char="•"/>
                      </a:pPr>
                      <a:r>
                        <a:rPr lang="en-GB" sz="1400" dirty="0">
                          <a:latin typeface="Comic Sans MS" panose="030F0702030302020204" pitchFamily="66" charset="0"/>
                        </a:rPr>
                        <a:t>Take responsibility in all areas of school</a:t>
                      </a:r>
                    </a:p>
                    <a:p>
                      <a:pPr marL="285750" indent="-285750" algn="l">
                        <a:buFont typeface="Arial" panose="020B0604020202020204" pitchFamily="34" charset="0"/>
                        <a:buChar char="•"/>
                      </a:pPr>
                      <a:r>
                        <a:rPr lang="en-GB" sz="1400" dirty="0">
                          <a:latin typeface="Comic Sans MS" panose="030F0702030302020204" pitchFamily="66" charset="0"/>
                        </a:rPr>
                        <a:t>Care about the wellbeing of yourself and others</a:t>
                      </a:r>
                    </a:p>
                    <a:p>
                      <a:pPr marL="285750" indent="-285750" algn="l">
                        <a:buFont typeface="Arial" panose="020B0604020202020204" pitchFamily="34" charset="0"/>
                        <a:buChar char="•"/>
                      </a:pPr>
                      <a:r>
                        <a:rPr lang="en-GB" sz="1400" dirty="0">
                          <a:latin typeface="Comic Sans MS" panose="030F0702030302020204" pitchFamily="66" charset="0"/>
                        </a:rPr>
                        <a:t>Be positive</a:t>
                      </a:r>
                    </a:p>
                  </a:txBody>
                  <a:tcPr>
                    <a:solidFill>
                      <a:srgbClr val="CFD5EA"/>
                    </a:solidFill>
                  </a:tcPr>
                </a:tc>
                <a:tc>
                  <a:txBody>
                    <a:bodyPr/>
                    <a:lstStyle/>
                    <a:p>
                      <a:pPr algn="ctr"/>
                      <a:r>
                        <a:rPr lang="en-GB" sz="1600" b="1" dirty="0">
                          <a:solidFill>
                            <a:srgbClr val="CC0000"/>
                          </a:solidFill>
                          <a:latin typeface="Comic Sans MS" panose="030F0702030302020204" pitchFamily="66" charset="0"/>
                        </a:rPr>
                        <a:t>Be determined to deliver greatness</a:t>
                      </a:r>
                    </a:p>
                    <a:p>
                      <a:pPr algn="ctr"/>
                      <a:endParaRPr lang="en-GB" dirty="0">
                        <a:latin typeface="Comic Sans MS" panose="030F0702030302020204" pitchFamily="66" charset="0"/>
                      </a:endParaRPr>
                    </a:p>
                    <a:p>
                      <a:pPr marL="285750" indent="-285750" algn="l">
                        <a:buFont typeface="Arial" panose="020B0604020202020204" pitchFamily="34" charset="0"/>
                        <a:buChar char="•"/>
                      </a:pPr>
                      <a:r>
                        <a:rPr lang="en-GB" sz="1400" dirty="0">
                          <a:latin typeface="Comic Sans MS" panose="030F0702030302020204" pitchFamily="66" charset="0"/>
                        </a:rPr>
                        <a:t>Be brave</a:t>
                      </a:r>
                    </a:p>
                    <a:p>
                      <a:pPr marL="285750" indent="-285750" algn="l">
                        <a:buFont typeface="Arial" panose="020B0604020202020204" pitchFamily="34" charset="0"/>
                        <a:buChar char="•"/>
                      </a:pPr>
                      <a:r>
                        <a:rPr lang="en-GB" sz="1400" dirty="0">
                          <a:latin typeface="Comic Sans MS" panose="030F0702030302020204" pitchFamily="66" charset="0"/>
                        </a:rPr>
                        <a:t>Be determined</a:t>
                      </a:r>
                    </a:p>
                    <a:p>
                      <a:pPr marL="285750" indent="-285750" algn="l">
                        <a:buFont typeface="Arial" panose="020B0604020202020204" pitchFamily="34" charset="0"/>
                        <a:buChar char="•"/>
                      </a:pPr>
                      <a:r>
                        <a:rPr lang="en-GB" sz="1400" dirty="0">
                          <a:latin typeface="Comic Sans MS" panose="030F0702030302020204" pitchFamily="66" charset="0"/>
                        </a:rPr>
                        <a:t>Try hard everyday </a:t>
                      </a:r>
                    </a:p>
                    <a:p>
                      <a:pPr marL="285750" indent="-285750" algn="l">
                        <a:buFont typeface="Arial" panose="020B0604020202020204" pitchFamily="34" charset="0"/>
                        <a:buChar char="•"/>
                      </a:pPr>
                      <a:r>
                        <a:rPr lang="en-GB" sz="1400" dirty="0">
                          <a:latin typeface="Comic Sans MS" panose="030F0702030302020204" pitchFamily="66" charset="0"/>
                        </a:rPr>
                        <a:t>Have confidence </a:t>
                      </a:r>
                    </a:p>
                    <a:p>
                      <a:pPr marL="285750" indent="-285750" algn="l">
                        <a:buFont typeface="Arial" panose="020B0604020202020204" pitchFamily="34" charset="0"/>
                        <a:buChar char="•"/>
                      </a:pPr>
                      <a:endParaRPr lang="en-GB" sz="1400" dirty="0">
                        <a:latin typeface="Comic Sans MS" panose="030F0702030302020204" pitchFamily="66" charset="0"/>
                      </a:endParaRPr>
                    </a:p>
                  </a:txBody>
                  <a:tcPr>
                    <a:solidFill>
                      <a:srgbClr val="CFD5EA"/>
                    </a:solidFill>
                  </a:tcPr>
                </a:tc>
                <a:tc>
                  <a:txBody>
                    <a:bodyPr/>
                    <a:lstStyle/>
                    <a:p>
                      <a:pPr algn="ctr"/>
                      <a:r>
                        <a:rPr lang="en-GB" sz="1800" b="1" i="0" u="none" strike="noStrike" kern="1200" dirty="0">
                          <a:solidFill>
                            <a:srgbClr val="70AD47"/>
                          </a:solidFill>
                          <a:effectLst/>
                          <a:latin typeface="Comic Sans MS" panose="030F0702030302020204" pitchFamily="66" charset="0"/>
                        </a:rPr>
                        <a:t>Work together to succeed </a:t>
                      </a:r>
                    </a:p>
                    <a:p>
                      <a:pPr algn="ctr"/>
                      <a:endParaRPr lang="en-GB" sz="1800" b="1" i="0" u="none" strike="noStrike" kern="1200" dirty="0">
                        <a:solidFill>
                          <a:srgbClr val="70AD47"/>
                        </a:solidFill>
                        <a:effectLst/>
                        <a:latin typeface="Comic Sans MS" panose="030F0702030302020204" pitchFamily="66" charset="0"/>
                      </a:endParaRPr>
                    </a:p>
                    <a:p>
                      <a:pPr marL="285750" indent="-285750" algn="l">
                        <a:buFont typeface="Arial" panose="020B0604020202020204" pitchFamily="34" charset="0"/>
                        <a:buChar char="•"/>
                      </a:pPr>
                      <a:r>
                        <a:rPr lang="en-GB" sz="1400" b="0" i="0" u="none" strike="noStrike" kern="1200" dirty="0">
                          <a:solidFill>
                            <a:schemeClr val="tx1"/>
                          </a:solidFill>
                          <a:effectLst/>
                          <a:latin typeface="Comic Sans MS" panose="030F0702030302020204" pitchFamily="66" charset="0"/>
                        </a:rPr>
                        <a:t>Work together </a:t>
                      </a:r>
                    </a:p>
                    <a:p>
                      <a:pPr marL="285750" indent="-285750" algn="l">
                        <a:buFont typeface="Arial" panose="020B0604020202020204" pitchFamily="34" charset="0"/>
                        <a:buChar char="•"/>
                      </a:pPr>
                      <a:r>
                        <a:rPr lang="en-GB" sz="1400" b="0" i="0" u="none" strike="noStrike" kern="1200" dirty="0">
                          <a:solidFill>
                            <a:schemeClr val="tx1"/>
                          </a:solidFill>
                          <a:effectLst/>
                          <a:latin typeface="Comic Sans MS" panose="030F0702030302020204" pitchFamily="66" charset="0"/>
                        </a:rPr>
                        <a:t>Listen to others</a:t>
                      </a:r>
                    </a:p>
                    <a:p>
                      <a:pPr marL="285750" indent="-285750" algn="l">
                        <a:buFont typeface="Arial" panose="020B0604020202020204" pitchFamily="34" charset="0"/>
                        <a:buChar char="•"/>
                      </a:pPr>
                      <a:r>
                        <a:rPr lang="en-GB" sz="1400" b="0" i="0" u="none" strike="noStrike" kern="1200" dirty="0">
                          <a:solidFill>
                            <a:schemeClr val="tx1"/>
                          </a:solidFill>
                          <a:effectLst/>
                          <a:latin typeface="Comic Sans MS" panose="030F0702030302020204" pitchFamily="66" charset="0"/>
                        </a:rPr>
                        <a:t>Respect the opinions of others</a:t>
                      </a:r>
                    </a:p>
                    <a:p>
                      <a:pPr marL="285750" indent="-285750" algn="l">
                        <a:buFont typeface="Arial" panose="020B0604020202020204" pitchFamily="34" charset="0"/>
                        <a:buChar char="•"/>
                      </a:pPr>
                      <a:r>
                        <a:rPr lang="en-GB" sz="1400" b="0" i="0" u="none" strike="noStrike" kern="1200" dirty="0">
                          <a:solidFill>
                            <a:schemeClr val="tx1"/>
                          </a:solidFill>
                          <a:effectLst/>
                          <a:latin typeface="Comic Sans MS" panose="030F0702030302020204" pitchFamily="66" charset="0"/>
                        </a:rPr>
                        <a:t>Participate in all activities</a:t>
                      </a:r>
                    </a:p>
                    <a:p>
                      <a:pPr marL="285750" indent="-285750" algn="l">
                        <a:buFont typeface="Arial" panose="020B0604020202020204" pitchFamily="34" charset="0"/>
                        <a:buChar char="•"/>
                      </a:pPr>
                      <a:r>
                        <a:rPr lang="en-GB" sz="1400" b="0" i="0" u="none" strike="noStrike" kern="1200" dirty="0">
                          <a:solidFill>
                            <a:schemeClr val="tx1"/>
                          </a:solidFill>
                          <a:effectLst/>
                          <a:latin typeface="Comic Sans MS" panose="030F0702030302020204" pitchFamily="66" charset="0"/>
                        </a:rPr>
                        <a:t>Be proud of our diverse, British society.</a:t>
                      </a:r>
                    </a:p>
                    <a:p>
                      <a:pPr marL="285750" indent="-285750" algn="ctr">
                        <a:buFont typeface="Arial" panose="020B0604020202020204" pitchFamily="34" charset="0"/>
                        <a:buChar char="•"/>
                      </a:pPr>
                      <a:endParaRPr lang="en-GB" sz="1400" b="1" i="0" u="none" strike="noStrike" kern="1200" dirty="0">
                        <a:solidFill>
                          <a:srgbClr val="70AD47"/>
                        </a:solidFill>
                        <a:effectLst/>
                        <a:latin typeface="Comic Sans MS" panose="030F0702030302020204" pitchFamily="66" charset="0"/>
                      </a:endParaRPr>
                    </a:p>
                    <a:p>
                      <a:pPr algn="ctr"/>
                      <a:endParaRPr lang="en-GB" sz="1800" b="1" i="0" u="none" strike="noStrike" kern="1200" dirty="0">
                        <a:solidFill>
                          <a:srgbClr val="70AD47"/>
                        </a:solidFill>
                        <a:effectLst/>
                        <a:latin typeface="Comic Sans MS" panose="030F0702030302020204" pitchFamily="66" charset="0"/>
                      </a:endParaRPr>
                    </a:p>
                    <a:p>
                      <a:pPr algn="ctr"/>
                      <a:endParaRPr lang="en-GB" sz="1800" b="1" i="0" u="none" strike="noStrike" kern="1200" dirty="0">
                        <a:solidFill>
                          <a:srgbClr val="70AD47"/>
                        </a:solidFill>
                        <a:effectLst/>
                        <a:latin typeface="Comic Sans MS" panose="030F0702030302020204" pitchFamily="66" charset="0"/>
                      </a:endParaRPr>
                    </a:p>
                    <a:p>
                      <a:pPr algn="ctr"/>
                      <a:endParaRPr lang="en-GB" sz="1800" b="1" i="0" u="none" strike="noStrike" kern="1200" dirty="0">
                        <a:solidFill>
                          <a:srgbClr val="70AD47"/>
                        </a:solidFill>
                        <a:effectLst/>
                        <a:latin typeface="Comic Sans MS" panose="030F0702030302020204" pitchFamily="66" charset="0"/>
                      </a:endParaRPr>
                    </a:p>
                    <a:p>
                      <a:pPr algn="ctr"/>
                      <a:endParaRPr lang="en-GB" dirty="0">
                        <a:latin typeface="Comic Sans MS" panose="030F0702030302020204" pitchFamily="66" charset="0"/>
                      </a:endParaRPr>
                    </a:p>
                    <a:p>
                      <a:pPr marL="0" indent="0" algn="l">
                        <a:buFont typeface="Arial" panose="020B0604020202020204" pitchFamily="34" charset="0"/>
                        <a:buNone/>
                      </a:pPr>
                      <a:endParaRPr lang="en-GB" sz="1400" dirty="0">
                        <a:latin typeface="Comic Sans MS" panose="030F0702030302020204" pitchFamily="66" charset="0"/>
                      </a:endParaRPr>
                    </a:p>
                  </a:txBody>
                  <a:tcPr>
                    <a:solidFill>
                      <a:srgbClr val="CFD5EA"/>
                    </a:solidFill>
                  </a:tcPr>
                </a:tc>
                <a:extLst>
                  <a:ext uri="{0D108BD9-81ED-4DB2-BD59-A6C34878D82A}">
                    <a16:rowId xmlns:a16="http://schemas.microsoft.com/office/drawing/2014/main" val="2591158444"/>
                  </a:ext>
                </a:extLst>
              </a:tr>
            </a:tbl>
          </a:graphicData>
        </a:graphic>
      </p:graphicFrame>
      <p:sp>
        <p:nvSpPr>
          <p:cNvPr id="2" name="Rectangle 1">
            <a:extLst>
              <a:ext uri="{FF2B5EF4-FFF2-40B4-BE49-F238E27FC236}">
                <a16:creationId xmlns:a16="http://schemas.microsoft.com/office/drawing/2014/main" id="{B13123F4-A3CE-443D-8A76-C4C6BFED7D30}"/>
              </a:ext>
            </a:extLst>
          </p:cNvPr>
          <p:cNvSpPr/>
          <p:nvPr/>
        </p:nvSpPr>
        <p:spPr>
          <a:xfrm>
            <a:off x="833326" y="758209"/>
            <a:ext cx="1382233" cy="1212112"/>
          </a:xfrm>
          <a:prstGeom prst="rect">
            <a:avLst/>
          </a:prstGeom>
          <a:ln>
            <a:solidFill>
              <a:schemeClr val="accent2"/>
            </a:solidFill>
          </a:ln>
          <a:effectLst>
            <a:softEdge rad="1270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pic>
        <p:nvPicPr>
          <p:cNvPr id="1026" name="Picture 2" descr="Challenge Icons - Download Free Vector Icons | Noun Project">
            <a:extLst>
              <a:ext uri="{FF2B5EF4-FFF2-40B4-BE49-F238E27FC236}">
                <a16:creationId xmlns:a16="http://schemas.microsoft.com/office/drawing/2014/main" id="{8AC45E40-BDC5-465E-A92F-A65AE9675A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4074" y="884530"/>
            <a:ext cx="911683" cy="91168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9ED04ED-F426-45F1-B2B2-397B9CD1FFF8}"/>
              </a:ext>
            </a:extLst>
          </p:cNvPr>
          <p:cNvSpPr/>
          <p:nvPr/>
        </p:nvSpPr>
        <p:spPr>
          <a:xfrm>
            <a:off x="10119090" y="752818"/>
            <a:ext cx="1382233" cy="1212112"/>
          </a:xfrm>
          <a:prstGeom prst="rect">
            <a:avLst/>
          </a:prstGeom>
          <a:solidFill>
            <a:schemeClr val="accent6"/>
          </a:solidFill>
          <a:ln>
            <a:solidFill>
              <a:schemeClr val="accent6"/>
            </a:solidFill>
          </a:ln>
          <a:effectLst>
            <a:softEdge rad="1270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515049E4-4E66-476D-A9F7-102C2CAE0CA3}"/>
              </a:ext>
            </a:extLst>
          </p:cNvPr>
          <p:cNvSpPr/>
          <p:nvPr/>
        </p:nvSpPr>
        <p:spPr>
          <a:xfrm>
            <a:off x="5476208" y="758209"/>
            <a:ext cx="1382233" cy="1212112"/>
          </a:xfrm>
          <a:prstGeom prst="rect">
            <a:avLst/>
          </a:prstGeom>
          <a:solidFill>
            <a:srgbClr val="FFCC00"/>
          </a:solidFill>
          <a:ln>
            <a:solidFill>
              <a:srgbClr val="FFC000"/>
            </a:solidFill>
          </a:ln>
          <a:effectLst>
            <a:softEdge rad="1270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1E1396D-2A74-4BC2-9D6B-5AA721C41DD6}"/>
              </a:ext>
            </a:extLst>
          </p:cNvPr>
          <p:cNvSpPr/>
          <p:nvPr/>
        </p:nvSpPr>
        <p:spPr>
          <a:xfrm>
            <a:off x="7797649" y="758209"/>
            <a:ext cx="1382233" cy="1212112"/>
          </a:xfrm>
          <a:prstGeom prst="rect">
            <a:avLst/>
          </a:prstGeom>
          <a:solidFill>
            <a:srgbClr val="CC0000"/>
          </a:solidFill>
          <a:ln>
            <a:solidFill>
              <a:srgbClr val="CC0000"/>
            </a:solidFill>
          </a:ln>
          <a:effectLst>
            <a:softEdge rad="1270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E7D44E85-CEDF-492A-936F-082DC53B7047}"/>
              </a:ext>
            </a:extLst>
          </p:cNvPr>
          <p:cNvSpPr/>
          <p:nvPr/>
        </p:nvSpPr>
        <p:spPr>
          <a:xfrm>
            <a:off x="3123525" y="734315"/>
            <a:ext cx="1382233" cy="1212112"/>
          </a:xfrm>
          <a:prstGeom prst="rect">
            <a:avLst/>
          </a:prstGeom>
          <a:solidFill>
            <a:schemeClr val="accent5"/>
          </a:solidFill>
          <a:ln>
            <a:solidFill>
              <a:schemeClr val="accent5"/>
            </a:solidFill>
          </a:ln>
          <a:effectLst>
            <a:softEdge rad="1270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pic>
        <p:nvPicPr>
          <p:cNvPr id="1028" name="Picture 4" descr="Integrity Icons - Download Free Vector Icons | Noun Project">
            <a:extLst>
              <a:ext uri="{FF2B5EF4-FFF2-40B4-BE49-F238E27FC236}">
                <a16:creationId xmlns:a16="http://schemas.microsoft.com/office/drawing/2014/main" id="{2F956DBA-26B7-4C2B-A827-57B0A030A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2990" y="869184"/>
            <a:ext cx="905786" cy="905786"/>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10" descr="Responsibility - Free social media icons">
            <a:extLst>
              <a:ext uri="{FF2B5EF4-FFF2-40B4-BE49-F238E27FC236}">
                <a16:creationId xmlns:a16="http://schemas.microsoft.com/office/drawing/2014/main" id="{CDD347FE-8399-46E8-B640-2BC0C352A384}"/>
              </a:ext>
            </a:extLst>
          </p:cNvPr>
          <p:cNvSpPr>
            <a:spLocks noChangeAspect="1" noChangeArrowheads="1"/>
          </p:cNvSpPr>
          <p:nvPr/>
        </p:nvSpPr>
        <p:spPr bwMode="auto">
          <a:xfrm>
            <a:off x="7094205" y="758209"/>
            <a:ext cx="703444" cy="7034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40" name="Picture 16" descr="Bravery Icons - Download Free Vector Icons | Noun Project">
            <a:extLst>
              <a:ext uri="{FF2B5EF4-FFF2-40B4-BE49-F238E27FC236}">
                <a16:creationId xmlns:a16="http://schemas.microsoft.com/office/drawing/2014/main" id="{0E508C75-44F0-4E13-AA28-60F4EF3BFD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7325" y="758209"/>
            <a:ext cx="1212112" cy="12121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Rainbow Free Stock Photo - Public Domain Pictures"/>
          <p:cNvPicPr>
            <a:picLocks noChangeAspect="1"/>
          </p:cNvPicPr>
          <p:nvPr/>
        </p:nvPicPr>
        <p:blipFill>
          <a:blip r:embed="rId5">
            <a:extLst>
              <a:ext uri="{BEBA8EAE-BF5A-486C-A8C5-ECC9F3942E4B}">
                <a14:imgProps xmlns:a14="http://schemas.microsoft.com/office/drawing/2010/main">
                  <a14:imgLayer r:embed="rId6">
                    <a14:imgEffect>
                      <a14:backgroundRemoval t="0" b="99340" l="1301" r="100000"/>
                    </a14:imgEffect>
                  </a14:imgLayer>
                </a14:imgProps>
              </a:ext>
              <a:ext uri="{28A0092B-C50C-407E-A947-70E740481C1C}">
                <a14:useLocalDpi xmlns:a14="http://schemas.microsoft.com/office/drawing/2010/main" val="0"/>
              </a:ext>
            </a:extLst>
          </a:blip>
          <a:stretch>
            <a:fillRect/>
          </a:stretch>
        </p:blipFill>
        <p:spPr>
          <a:xfrm>
            <a:off x="7132830" y="4910319"/>
            <a:ext cx="3953213" cy="1947681"/>
          </a:xfrm>
          <a:prstGeom prst="rect">
            <a:avLst/>
          </a:prstGeom>
        </p:spPr>
      </p:pic>
      <p:sp>
        <p:nvSpPr>
          <p:cNvPr id="10" name="TextBox 9"/>
          <p:cNvSpPr txBox="1"/>
          <p:nvPr/>
        </p:nvSpPr>
        <p:spPr>
          <a:xfrm>
            <a:off x="132567" y="5973587"/>
            <a:ext cx="7384914" cy="769441"/>
          </a:xfrm>
          <a:prstGeom prst="rect">
            <a:avLst/>
          </a:prstGeom>
          <a:solidFill>
            <a:srgbClr val="A2A0E1"/>
          </a:solidFill>
        </p:spPr>
        <p:txBody>
          <a:bodyPr wrap="square" rtlCol="0">
            <a:spAutoFit/>
          </a:bodyPr>
          <a:lstStyle/>
          <a:p>
            <a:r>
              <a:rPr lang="en-GB" sz="4400" b="1" dirty="0">
                <a:latin typeface="Comic Sans MS" panose="030F0702030302020204" pitchFamily="66" charset="0"/>
              </a:rPr>
              <a:t>William Reynolds Rainbow</a:t>
            </a:r>
          </a:p>
        </p:txBody>
      </p:sp>
      <p:pic>
        <p:nvPicPr>
          <p:cNvPr id="22" name="Picture 21">
            <a:extLst>
              <a:ext uri="{FF2B5EF4-FFF2-40B4-BE49-F238E27FC236}">
                <a16:creationId xmlns:a16="http://schemas.microsoft.com/office/drawing/2014/main" id="{B0D5D0E5-0E7B-49B4-A2BF-48071C6A8952}"/>
              </a:ext>
            </a:extLst>
          </p:cNvPr>
          <p:cNvPicPr>
            <a:picLocks noChangeAspect="1"/>
          </p:cNvPicPr>
          <p:nvPr/>
        </p:nvPicPr>
        <p:blipFill rotWithShape="1">
          <a:blip r:embed="rId7"/>
          <a:srcRect l="5791" t="16540" r="87373" b="70971"/>
          <a:stretch/>
        </p:blipFill>
        <p:spPr>
          <a:xfrm>
            <a:off x="11292105" y="5848293"/>
            <a:ext cx="833377" cy="856528"/>
          </a:xfrm>
          <a:prstGeom prst="rect">
            <a:avLst/>
          </a:prstGeom>
          <a:solidFill>
            <a:srgbClr val="A2A0E1"/>
          </a:solidFill>
        </p:spPr>
      </p:pic>
      <p:grpSp>
        <p:nvGrpSpPr>
          <p:cNvPr id="17" name="Group 16"/>
          <p:cNvGrpSpPr/>
          <p:nvPr/>
        </p:nvGrpSpPr>
        <p:grpSpPr>
          <a:xfrm>
            <a:off x="5670049" y="734315"/>
            <a:ext cx="1081849" cy="1385505"/>
            <a:chOff x="4359377" y="1312105"/>
            <a:chExt cx="3317326" cy="4248440"/>
          </a:xfrm>
        </p:grpSpPr>
        <p:grpSp>
          <p:nvGrpSpPr>
            <p:cNvPr id="18" name="Group 17"/>
            <p:cNvGrpSpPr/>
            <p:nvPr/>
          </p:nvGrpSpPr>
          <p:grpSpPr>
            <a:xfrm>
              <a:off x="4359377" y="3798526"/>
              <a:ext cx="3317326" cy="1762019"/>
              <a:chOff x="4123998" y="4045830"/>
              <a:chExt cx="3317326" cy="1762019"/>
            </a:xfrm>
          </p:grpSpPr>
          <p:pic>
            <p:nvPicPr>
              <p:cNvPr id="23" name="Picture 22"/>
              <p:cNvPicPr>
                <a:picLocks noChangeAspect="1"/>
              </p:cNvPicPr>
              <p:nvPr/>
            </p:nvPicPr>
            <p:blipFill rotWithShape="1">
              <a:blip r:embed="rId8"/>
              <a:srcRect t="48758"/>
              <a:stretch/>
            </p:blipFill>
            <p:spPr>
              <a:xfrm>
                <a:off x="4123998" y="4108006"/>
                <a:ext cx="3317326" cy="1699843"/>
              </a:xfrm>
              <a:prstGeom prst="rect">
                <a:avLst/>
              </a:prstGeom>
            </p:spPr>
          </p:pic>
          <p:sp>
            <p:nvSpPr>
              <p:cNvPr id="24" name="Rectangle 23"/>
              <p:cNvSpPr/>
              <p:nvPr/>
            </p:nvSpPr>
            <p:spPr>
              <a:xfrm>
                <a:off x="6032938" y="4045830"/>
                <a:ext cx="662152" cy="19969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 name="Group 18"/>
            <p:cNvGrpSpPr/>
            <p:nvPr/>
          </p:nvGrpSpPr>
          <p:grpSpPr>
            <a:xfrm>
              <a:off x="4698125" y="1312105"/>
              <a:ext cx="2711668" cy="2892034"/>
              <a:chOff x="4151587" y="1501290"/>
              <a:chExt cx="3247696" cy="3751735"/>
            </a:xfrm>
          </p:grpSpPr>
          <p:pic>
            <p:nvPicPr>
              <p:cNvPr id="20" name="Picture 19"/>
              <p:cNvPicPr>
                <a:picLocks noChangeAspect="1"/>
              </p:cNvPicPr>
              <p:nvPr/>
            </p:nvPicPr>
            <p:blipFill rotWithShape="1">
              <a:blip r:embed="rId9"/>
              <a:srcRect l="17896" r="15731" b="61392"/>
              <a:stretch/>
            </p:blipFill>
            <p:spPr>
              <a:xfrm>
                <a:off x="4162097" y="1501290"/>
                <a:ext cx="3237186" cy="1883042"/>
              </a:xfrm>
              <a:prstGeom prst="rect">
                <a:avLst/>
              </a:prstGeom>
            </p:spPr>
          </p:pic>
          <p:pic>
            <p:nvPicPr>
              <p:cNvPr id="21" name="Picture 20"/>
              <p:cNvPicPr>
                <a:picLocks noChangeAspect="1"/>
              </p:cNvPicPr>
              <p:nvPr/>
            </p:nvPicPr>
            <p:blipFill rotWithShape="1">
              <a:blip r:embed="rId9"/>
              <a:srcRect l="17896" r="15731" b="61392"/>
              <a:stretch/>
            </p:blipFill>
            <p:spPr>
              <a:xfrm rot="10800000">
                <a:off x="4151587" y="3369983"/>
                <a:ext cx="3237186" cy="1883042"/>
              </a:xfrm>
              <a:prstGeom prst="rect">
                <a:avLst/>
              </a:prstGeom>
            </p:spPr>
          </p:pic>
        </p:grpSp>
      </p:grpSp>
      <p:pic>
        <p:nvPicPr>
          <p:cNvPr id="34" name="Picture 6" descr="Collaboration, colleagues, communication, messages, teamwork icon -  Download on Iconfinder">
            <a:extLst>
              <a:ext uri="{FF2B5EF4-FFF2-40B4-BE49-F238E27FC236}">
                <a16:creationId xmlns:a16="http://schemas.microsoft.com/office/drawing/2014/main" id="{3A4956DF-5B7F-406C-BF5D-65354F6C4C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328306" y="832414"/>
            <a:ext cx="963799" cy="963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168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07DF9-C1CB-4B49-AE9C-8F5ADCCEEC38}"/>
              </a:ext>
            </a:extLst>
          </p:cNvPr>
          <p:cNvSpPr>
            <a:spLocks noGrp="1"/>
          </p:cNvSpPr>
          <p:nvPr>
            <p:ph type="ctrTitle"/>
          </p:nvPr>
        </p:nvSpPr>
        <p:spPr>
          <a:xfrm>
            <a:off x="1524000" y="407988"/>
            <a:ext cx="9144000" cy="858837"/>
          </a:xfrm>
        </p:spPr>
        <p:txBody>
          <a:bodyPr>
            <a:normAutofit/>
          </a:bodyPr>
          <a:lstStyle/>
          <a:p>
            <a:r>
              <a:rPr lang="en-GB" sz="4400" dirty="0">
                <a:latin typeface="Jarman" panose="00000400000000000000" pitchFamily="2" charset="0"/>
              </a:rPr>
              <a:t>Our School Uniform</a:t>
            </a:r>
          </a:p>
        </p:txBody>
      </p:sp>
      <p:pic>
        <p:nvPicPr>
          <p:cNvPr id="4" name="Picture 3">
            <a:extLst>
              <a:ext uri="{FF2B5EF4-FFF2-40B4-BE49-F238E27FC236}">
                <a16:creationId xmlns:a16="http://schemas.microsoft.com/office/drawing/2014/main" id="{BCD46DFB-09E6-41FE-80BB-76D3292303CE}"/>
              </a:ext>
            </a:extLst>
          </p:cNvPr>
          <p:cNvPicPr>
            <a:picLocks noChangeAspect="1"/>
          </p:cNvPicPr>
          <p:nvPr/>
        </p:nvPicPr>
        <p:blipFill>
          <a:blip r:embed="rId2"/>
          <a:stretch>
            <a:fillRect/>
          </a:stretch>
        </p:blipFill>
        <p:spPr>
          <a:xfrm>
            <a:off x="9064495" y="328196"/>
            <a:ext cx="2762250" cy="1352550"/>
          </a:xfrm>
          <a:prstGeom prst="rect">
            <a:avLst/>
          </a:prstGeom>
        </p:spPr>
      </p:pic>
      <p:sp>
        <p:nvSpPr>
          <p:cNvPr id="5" name="Rectangle 4">
            <a:extLst>
              <a:ext uri="{FF2B5EF4-FFF2-40B4-BE49-F238E27FC236}">
                <a16:creationId xmlns:a16="http://schemas.microsoft.com/office/drawing/2014/main" id="{A5D194D0-ECAC-487A-8FC8-3B61567D4FB6}"/>
              </a:ext>
            </a:extLst>
          </p:cNvPr>
          <p:cNvSpPr/>
          <p:nvPr/>
        </p:nvSpPr>
        <p:spPr>
          <a:xfrm>
            <a:off x="492691" y="5514142"/>
            <a:ext cx="6183682" cy="1661993"/>
          </a:xfrm>
          <a:prstGeom prst="rect">
            <a:avLst/>
          </a:prstGeom>
        </p:spPr>
        <p:txBody>
          <a:bodyPr wrap="square">
            <a:spAutoFit/>
          </a:bodyPr>
          <a:lstStyle/>
          <a:p>
            <a:r>
              <a:rPr lang="en-GB" dirty="0">
                <a:latin typeface="Jarman" panose="00000400000000000000" pitchFamily="2" charset="0"/>
              </a:rPr>
              <a:t>Our school uniform is supplied by </a:t>
            </a:r>
            <a:r>
              <a:rPr lang="en-GB" dirty="0">
                <a:latin typeface="Jarman" panose="00000400000000000000" pitchFamily="2" charset="0"/>
                <a:hlinkClick r:id="rId3"/>
              </a:rPr>
              <a:t>Brigade Clothing</a:t>
            </a:r>
            <a:r>
              <a:rPr lang="en-GB" dirty="0">
                <a:latin typeface="Jarman" panose="00000400000000000000" pitchFamily="2" charset="0"/>
              </a:rPr>
              <a:t>.</a:t>
            </a:r>
          </a:p>
          <a:p>
            <a:r>
              <a:rPr lang="en-GB" dirty="0">
                <a:latin typeface="Jarman" panose="00000400000000000000" pitchFamily="2" charset="0"/>
              </a:rPr>
              <a:t>Email: sales@brigade.uk.com</a:t>
            </a:r>
            <a:br>
              <a:rPr lang="en-GB" dirty="0">
                <a:latin typeface="Jarman" panose="00000400000000000000" pitchFamily="2" charset="0"/>
              </a:rPr>
            </a:br>
            <a:r>
              <a:rPr lang="en-GB" dirty="0">
                <a:latin typeface="Jarman" panose="00000400000000000000" pitchFamily="2" charset="0"/>
              </a:rPr>
              <a:t>Tel: 024 7642 1083                          </a:t>
            </a:r>
          </a:p>
          <a:p>
            <a:endParaRPr lang="en-GB" sz="2400" dirty="0">
              <a:latin typeface="Jarman" panose="00000400000000000000" pitchFamily="2" charset="0"/>
            </a:endParaRPr>
          </a:p>
          <a:p>
            <a:r>
              <a:rPr lang="en-GB" sz="2400" dirty="0">
                <a:latin typeface="Jarman" panose="00000400000000000000" pitchFamily="2" charset="0"/>
              </a:rPr>
              <a:t> </a:t>
            </a:r>
            <a:endParaRPr lang="en-GB" sz="2400" dirty="0">
              <a:effectLst/>
              <a:latin typeface="Jarman" panose="00000400000000000000" pitchFamily="2" charset="0"/>
            </a:endParaRPr>
          </a:p>
        </p:txBody>
      </p:sp>
      <p:pic>
        <p:nvPicPr>
          <p:cNvPr id="6" name="Picture 5">
            <a:extLst>
              <a:ext uri="{FF2B5EF4-FFF2-40B4-BE49-F238E27FC236}">
                <a16:creationId xmlns:a16="http://schemas.microsoft.com/office/drawing/2014/main" id="{9650DED8-9F21-44B0-8829-348F7FB864CE}"/>
              </a:ext>
            </a:extLst>
          </p:cNvPr>
          <p:cNvPicPr>
            <a:picLocks noChangeAspect="1"/>
          </p:cNvPicPr>
          <p:nvPr/>
        </p:nvPicPr>
        <p:blipFill>
          <a:blip r:embed="rId4"/>
          <a:stretch>
            <a:fillRect/>
          </a:stretch>
        </p:blipFill>
        <p:spPr>
          <a:xfrm>
            <a:off x="7111430" y="2296918"/>
            <a:ext cx="4715315" cy="3531383"/>
          </a:xfrm>
          <a:prstGeom prst="rect">
            <a:avLst/>
          </a:prstGeom>
        </p:spPr>
      </p:pic>
      <p:sp>
        <p:nvSpPr>
          <p:cNvPr id="7" name="Rectangle 6">
            <a:extLst>
              <a:ext uri="{FF2B5EF4-FFF2-40B4-BE49-F238E27FC236}">
                <a16:creationId xmlns:a16="http://schemas.microsoft.com/office/drawing/2014/main" id="{FB35D57F-DBEE-4F67-9EE8-93B4F934B723}"/>
              </a:ext>
            </a:extLst>
          </p:cNvPr>
          <p:cNvSpPr/>
          <p:nvPr/>
        </p:nvSpPr>
        <p:spPr>
          <a:xfrm>
            <a:off x="492691" y="1266825"/>
            <a:ext cx="6096000" cy="4247317"/>
          </a:xfrm>
          <a:prstGeom prst="rect">
            <a:avLst/>
          </a:prstGeom>
        </p:spPr>
        <p:txBody>
          <a:bodyPr>
            <a:spAutoFit/>
          </a:bodyPr>
          <a:lstStyle/>
          <a:p>
            <a:r>
              <a:rPr lang="en-GB" dirty="0">
                <a:solidFill>
                  <a:srgbClr val="000000"/>
                </a:solidFill>
                <a:latin typeface="Jarman" panose="00000400000000000000" pitchFamily="2" charset="0"/>
              </a:rPr>
              <a:t>We have a school uniform at William Reynolds Primary School and Nursery. We believe this gives the child a real sense of belonging to a community and a sense of pride in their school. </a:t>
            </a:r>
          </a:p>
          <a:p>
            <a:r>
              <a:rPr lang="en-GB" dirty="0">
                <a:solidFill>
                  <a:srgbClr val="000000"/>
                </a:solidFill>
                <a:latin typeface="Jarman" panose="00000400000000000000" pitchFamily="2" charset="0"/>
              </a:rPr>
              <a:t>We expect children to be clean and tidy and we have a practical, hard-wearing uniform. </a:t>
            </a:r>
          </a:p>
          <a:p>
            <a:r>
              <a:rPr lang="en-GB" dirty="0">
                <a:solidFill>
                  <a:srgbClr val="000000"/>
                </a:solidFill>
                <a:latin typeface="Jarman" panose="00000400000000000000" pitchFamily="2" charset="0"/>
              </a:rPr>
              <a:t>The basis of our uniform is; </a:t>
            </a:r>
          </a:p>
          <a:p>
            <a:pPr marL="285750" indent="-285750">
              <a:buFont typeface="Arial" panose="020B0604020202020204" pitchFamily="34" charset="0"/>
              <a:buChar char="•"/>
            </a:pPr>
            <a:r>
              <a:rPr lang="en-GB" dirty="0">
                <a:solidFill>
                  <a:srgbClr val="000000"/>
                </a:solidFill>
                <a:latin typeface="Jarman" panose="00000400000000000000" pitchFamily="2" charset="0"/>
              </a:rPr>
              <a:t>a dark blue sweatshirt or cardigan </a:t>
            </a:r>
          </a:p>
          <a:p>
            <a:pPr marL="285750" indent="-285750">
              <a:buFont typeface="Arial" panose="020B0604020202020204" pitchFamily="34" charset="0"/>
              <a:buChar char="•"/>
            </a:pPr>
            <a:r>
              <a:rPr lang="it-IT" dirty="0">
                <a:solidFill>
                  <a:srgbClr val="000000"/>
                </a:solidFill>
                <a:latin typeface="Jarman" panose="00000400000000000000" pitchFamily="2" charset="0"/>
              </a:rPr>
              <a:t>a pale blue polo shirt </a:t>
            </a:r>
          </a:p>
          <a:p>
            <a:pPr marL="285750" indent="-285750">
              <a:buFont typeface="Arial" panose="020B0604020202020204" pitchFamily="34" charset="0"/>
              <a:buChar char="•"/>
            </a:pPr>
            <a:r>
              <a:rPr lang="en-GB" dirty="0">
                <a:solidFill>
                  <a:srgbClr val="000000"/>
                </a:solidFill>
                <a:latin typeface="Jarman" panose="00000400000000000000" pitchFamily="2" charset="0"/>
              </a:rPr>
              <a:t>black or grey trousers, shorts, skirts or pinafore </a:t>
            </a:r>
          </a:p>
          <a:p>
            <a:pPr marL="285750" indent="-285750">
              <a:buFont typeface="Arial" panose="020B0604020202020204" pitchFamily="34" charset="0"/>
              <a:buChar char="•"/>
            </a:pPr>
            <a:r>
              <a:rPr lang="en-GB" dirty="0">
                <a:solidFill>
                  <a:srgbClr val="000000"/>
                </a:solidFill>
                <a:latin typeface="Jarman" panose="00000400000000000000" pitchFamily="2" charset="0"/>
              </a:rPr>
              <a:t>blue checked or striped dresses </a:t>
            </a:r>
          </a:p>
          <a:p>
            <a:pPr marL="285750" indent="-285750">
              <a:buFont typeface="Arial" panose="020B0604020202020204" pitchFamily="34" charset="0"/>
              <a:buChar char="•"/>
            </a:pPr>
            <a:r>
              <a:rPr lang="en-GB" dirty="0">
                <a:solidFill>
                  <a:srgbClr val="000000"/>
                </a:solidFill>
                <a:latin typeface="Jarman" panose="00000400000000000000" pitchFamily="2" charset="0"/>
              </a:rPr>
              <a:t>black shoes </a:t>
            </a:r>
          </a:p>
          <a:p>
            <a:endParaRPr lang="en-GB" dirty="0">
              <a:solidFill>
                <a:srgbClr val="000000"/>
              </a:solidFill>
              <a:latin typeface="Jarman" panose="00000400000000000000" pitchFamily="2" charset="0"/>
            </a:endParaRPr>
          </a:p>
          <a:p>
            <a:r>
              <a:rPr lang="en-GB" dirty="0">
                <a:solidFill>
                  <a:srgbClr val="000000"/>
                </a:solidFill>
                <a:latin typeface="Jarman" panose="00000400000000000000" pitchFamily="2" charset="0"/>
              </a:rPr>
              <a:t>Shoes with high heels and shoes without backs or thin soles are not safe for the children to wear in school. </a:t>
            </a:r>
            <a:endParaRPr lang="en-GB" dirty="0">
              <a:latin typeface="Jarman" panose="00000400000000000000" pitchFamily="2" charset="0"/>
            </a:endParaRPr>
          </a:p>
        </p:txBody>
      </p:sp>
    </p:spTree>
    <p:extLst>
      <p:ext uri="{BB962C8B-B14F-4D97-AF65-F5344CB8AC3E}">
        <p14:creationId xmlns:p14="http://schemas.microsoft.com/office/powerpoint/2010/main" val="742227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07DF9-C1CB-4B49-AE9C-8F5ADCCEEC38}"/>
              </a:ext>
            </a:extLst>
          </p:cNvPr>
          <p:cNvSpPr>
            <a:spLocks noGrp="1"/>
          </p:cNvSpPr>
          <p:nvPr>
            <p:ph type="ctrTitle"/>
          </p:nvPr>
        </p:nvSpPr>
        <p:spPr>
          <a:xfrm>
            <a:off x="1524000" y="407988"/>
            <a:ext cx="9144000" cy="858837"/>
          </a:xfrm>
        </p:spPr>
        <p:txBody>
          <a:bodyPr>
            <a:normAutofit/>
          </a:bodyPr>
          <a:lstStyle/>
          <a:p>
            <a:r>
              <a:rPr lang="en-GB" sz="4400" dirty="0">
                <a:latin typeface="Jarman" panose="00000400000000000000" pitchFamily="2" charset="0"/>
              </a:rPr>
              <a:t>PE Kit</a:t>
            </a:r>
          </a:p>
        </p:txBody>
      </p:sp>
      <p:sp>
        <p:nvSpPr>
          <p:cNvPr id="4" name="TextBox 3">
            <a:extLst>
              <a:ext uri="{FF2B5EF4-FFF2-40B4-BE49-F238E27FC236}">
                <a16:creationId xmlns:a16="http://schemas.microsoft.com/office/drawing/2014/main" id="{CDA53ED8-9418-4A69-8154-9024988FA423}"/>
              </a:ext>
            </a:extLst>
          </p:cNvPr>
          <p:cNvSpPr txBox="1"/>
          <p:nvPr/>
        </p:nvSpPr>
        <p:spPr>
          <a:xfrm>
            <a:off x="513567" y="1039660"/>
            <a:ext cx="11348581" cy="3477875"/>
          </a:xfrm>
          <a:prstGeom prst="rect">
            <a:avLst/>
          </a:prstGeom>
          <a:noFill/>
        </p:spPr>
        <p:txBody>
          <a:bodyPr wrap="square" rtlCol="0">
            <a:spAutoFit/>
          </a:bodyPr>
          <a:lstStyle/>
          <a:p>
            <a:endParaRPr lang="en-GB" sz="2000" dirty="0">
              <a:latin typeface="Jarman" panose="00000400000000000000" pitchFamily="2" charset="0"/>
            </a:endParaRPr>
          </a:p>
          <a:p>
            <a:r>
              <a:rPr lang="en-GB" sz="2000" dirty="0">
                <a:latin typeface="Jarman" panose="00000400000000000000" pitchFamily="2" charset="0"/>
              </a:rPr>
              <a:t>Pupils need to wear a plain white t-shirt and black shorts with trainers or pumps as a change of footwear for P.E. A plain sweat shirt and leggings or jogging pants can be worn for outdoor PE when the weather is cold. </a:t>
            </a:r>
          </a:p>
          <a:p>
            <a:r>
              <a:rPr lang="en-GB" sz="2000" dirty="0">
                <a:latin typeface="Jarman" panose="00000400000000000000" pitchFamily="2" charset="0"/>
              </a:rPr>
              <a:t>All items of uniform must have your child’s name clearly written on the label. This ensures that lost items can be returned to the correct owner. </a:t>
            </a:r>
          </a:p>
          <a:p>
            <a:endParaRPr lang="en-GB" sz="2000" dirty="0">
              <a:latin typeface="Jarman" panose="00000400000000000000" pitchFamily="2" charset="0"/>
            </a:endParaRPr>
          </a:p>
          <a:p>
            <a:r>
              <a:rPr lang="en-GB" sz="2000" b="1" dirty="0">
                <a:latin typeface="Jarman" panose="00000400000000000000" pitchFamily="2" charset="0"/>
              </a:rPr>
              <a:t>Jewellery policy </a:t>
            </a:r>
          </a:p>
          <a:p>
            <a:r>
              <a:rPr lang="en-GB" sz="2000" dirty="0">
                <a:latin typeface="Jarman" panose="00000400000000000000" pitchFamily="2" charset="0"/>
              </a:rPr>
              <a:t>It is our policy that pupils do not wear jewellery to school. We have assessed the risk of injury to pupils and in order to reduce the risk we have agreed a policy whereby pupils may only wear simple stud earrings, if their ears are pierced, and a watch. These need to be removed for all PE activities. </a:t>
            </a:r>
          </a:p>
        </p:txBody>
      </p:sp>
      <p:pic>
        <p:nvPicPr>
          <p:cNvPr id="7" name="Picture 6" descr="A person in a white shirt&#10;&#10;Description automatically generated">
            <a:extLst>
              <a:ext uri="{FF2B5EF4-FFF2-40B4-BE49-F238E27FC236}">
                <a16:creationId xmlns:a16="http://schemas.microsoft.com/office/drawing/2014/main" id="{8D300978-834F-4DE1-A07B-431934CB79A0}"/>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212186" y="4595352"/>
            <a:ext cx="1932477" cy="1932477"/>
          </a:xfrm>
          <a:prstGeom prst="rect">
            <a:avLst/>
          </a:prstGeom>
        </p:spPr>
      </p:pic>
      <p:pic>
        <p:nvPicPr>
          <p:cNvPr id="10" name="Picture 9" descr="A picture containing clothing, pant, indoor, black&#10;&#10;Description automatically generated">
            <a:extLst>
              <a:ext uri="{FF2B5EF4-FFF2-40B4-BE49-F238E27FC236}">
                <a16:creationId xmlns:a16="http://schemas.microsoft.com/office/drawing/2014/main" id="{48D36E44-092E-46A2-BD33-A87BAA9C04A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914607" y="4673171"/>
            <a:ext cx="1580398" cy="2097066"/>
          </a:xfrm>
          <a:prstGeom prst="rect">
            <a:avLst/>
          </a:prstGeom>
        </p:spPr>
      </p:pic>
      <p:pic>
        <p:nvPicPr>
          <p:cNvPr id="13" name="Picture 12" descr="A pair of black shoes&#10;&#10;Description automatically generated">
            <a:extLst>
              <a:ext uri="{FF2B5EF4-FFF2-40B4-BE49-F238E27FC236}">
                <a16:creationId xmlns:a16="http://schemas.microsoft.com/office/drawing/2014/main" id="{955DFACB-BB45-435F-AEE8-D9E83CBF96BE}"/>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800102" y="4673171"/>
            <a:ext cx="1882517" cy="1776840"/>
          </a:xfrm>
          <a:prstGeom prst="rect">
            <a:avLst/>
          </a:prstGeom>
        </p:spPr>
      </p:pic>
    </p:spTree>
    <p:extLst>
      <p:ext uri="{BB962C8B-B14F-4D97-AF65-F5344CB8AC3E}">
        <p14:creationId xmlns:p14="http://schemas.microsoft.com/office/powerpoint/2010/main" val="3968631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22E1D9-A575-447E-AFED-27C8B145C0E2}"/>
              </a:ext>
            </a:extLst>
          </p:cNvPr>
          <p:cNvSpPr/>
          <p:nvPr/>
        </p:nvSpPr>
        <p:spPr>
          <a:xfrm>
            <a:off x="129175" y="135480"/>
            <a:ext cx="11411211" cy="6309420"/>
          </a:xfrm>
          <a:prstGeom prst="rect">
            <a:avLst/>
          </a:prstGeom>
        </p:spPr>
        <p:txBody>
          <a:bodyPr wrap="square">
            <a:spAutoFit/>
          </a:bodyPr>
          <a:lstStyle/>
          <a:p>
            <a:pPr algn="ctr"/>
            <a:r>
              <a:rPr lang="en-GB" sz="4400" b="1" dirty="0">
                <a:solidFill>
                  <a:srgbClr val="000000"/>
                </a:solidFill>
                <a:latin typeface="Jarman" panose="00000400000000000000" pitchFamily="2" charset="0"/>
              </a:rPr>
              <a:t>Medical Information </a:t>
            </a:r>
            <a:endParaRPr lang="en-GB" sz="4400" dirty="0">
              <a:solidFill>
                <a:srgbClr val="000000"/>
              </a:solidFill>
              <a:latin typeface="Jarman" panose="00000400000000000000" pitchFamily="2" charset="0"/>
            </a:endParaRPr>
          </a:p>
          <a:p>
            <a:pPr algn="just"/>
            <a:r>
              <a:rPr lang="en-GB" sz="2000" dirty="0">
                <a:solidFill>
                  <a:srgbClr val="000000"/>
                </a:solidFill>
                <a:latin typeface="Jarman" panose="00000400000000000000" pitchFamily="2" charset="0"/>
              </a:rPr>
              <a:t>For the safety of the pupils we try to minimise the number of medicines in school and therefore we do not usually administer medicines in school. Pupils taking medicines three times a day should take it before school, after school and at bedtime. </a:t>
            </a:r>
          </a:p>
          <a:p>
            <a:pPr algn="just"/>
            <a:endParaRPr lang="en-GB" sz="2000" dirty="0">
              <a:solidFill>
                <a:srgbClr val="000000"/>
              </a:solidFill>
              <a:latin typeface="Jarman" panose="00000400000000000000" pitchFamily="2" charset="0"/>
            </a:endParaRPr>
          </a:p>
          <a:p>
            <a:pPr algn="just"/>
            <a:r>
              <a:rPr lang="en-GB" sz="2000" dirty="0">
                <a:solidFill>
                  <a:srgbClr val="000000"/>
                </a:solidFill>
                <a:latin typeface="Jarman" panose="00000400000000000000" pitchFamily="2" charset="0"/>
              </a:rPr>
              <a:t>Should it be necessary for any medicines or tablets to be kept in school they will be stored safely and securely in the school office and will usually be administered by one of our specifically trained staff. Only medication prescribed by a doctor with the appropriate label can be given by staff. We cannot administer off the shelf medication. </a:t>
            </a:r>
          </a:p>
          <a:p>
            <a:pPr algn="just"/>
            <a:endParaRPr lang="en-GB" sz="2000" dirty="0">
              <a:solidFill>
                <a:srgbClr val="000000"/>
              </a:solidFill>
              <a:latin typeface="Jarman" panose="00000400000000000000" pitchFamily="2" charset="0"/>
            </a:endParaRPr>
          </a:p>
          <a:p>
            <a:pPr algn="just"/>
            <a:r>
              <a:rPr lang="en-GB" sz="2000" dirty="0">
                <a:solidFill>
                  <a:srgbClr val="000000"/>
                </a:solidFill>
                <a:latin typeface="Jarman" panose="00000400000000000000" pitchFamily="2" charset="0"/>
              </a:rPr>
              <a:t>A “Parental Request for Medicine to be Administered in Schools” form must be completed by the parents before any medication can be administered. </a:t>
            </a:r>
          </a:p>
          <a:p>
            <a:pPr algn="just"/>
            <a:endParaRPr lang="en-GB" sz="2000" dirty="0">
              <a:solidFill>
                <a:srgbClr val="000000"/>
              </a:solidFill>
              <a:latin typeface="Jarman" panose="00000400000000000000" pitchFamily="2" charset="0"/>
            </a:endParaRPr>
          </a:p>
          <a:p>
            <a:pPr algn="just"/>
            <a:r>
              <a:rPr lang="en-GB" sz="2000" dirty="0">
                <a:solidFill>
                  <a:srgbClr val="000000"/>
                </a:solidFill>
                <a:latin typeface="Jarman" panose="00000400000000000000" pitchFamily="2" charset="0"/>
              </a:rPr>
              <a:t>If your child suffers from asthma and requires an inhaler while at school, you must inform us of your child’s condition and the required treatment. Parents/carers are asked to provide an inhaler and spacer which will remain in the school and complete a form giving staff at school permission to oversee the use of their child’s medication. Pupils will keep their inhaler with them at all times in a clearly labelled inhaler pouch, provided by school as advised by the Asthma Association and can fully engage in the school curriculum. There is an emergency inhaler kept in school.</a:t>
            </a:r>
            <a:endParaRPr lang="en-GB" sz="2000" dirty="0">
              <a:latin typeface="Jarman" panose="00000400000000000000" pitchFamily="2" charset="0"/>
            </a:endParaRPr>
          </a:p>
        </p:txBody>
      </p:sp>
    </p:spTree>
    <p:extLst>
      <p:ext uri="{BB962C8B-B14F-4D97-AF65-F5344CB8AC3E}">
        <p14:creationId xmlns:p14="http://schemas.microsoft.com/office/powerpoint/2010/main" val="29162930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07DF9-C1CB-4B49-AE9C-8F5ADCCEEC38}"/>
              </a:ext>
            </a:extLst>
          </p:cNvPr>
          <p:cNvSpPr>
            <a:spLocks noGrp="1"/>
          </p:cNvSpPr>
          <p:nvPr>
            <p:ph type="ctrTitle"/>
          </p:nvPr>
        </p:nvSpPr>
        <p:spPr>
          <a:xfrm>
            <a:off x="1524000" y="407988"/>
            <a:ext cx="9144000" cy="858837"/>
          </a:xfrm>
        </p:spPr>
        <p:txBody>
          <a:bodyPr>
            <a:normAutofit/>
          </a:bodyPr>
          <a:lstStyle/>
          <a:p>
            <a:r>
              <a:rPr lang="en-GB" sz="4400" dirty="0">
                <a:latin typeface="Jarman" panose="00000400000000000000" pitchFamily="2" charset="0"/>
              </a:rPr>
              <a:t>School Governors</a:t>
            </a:r>
          </a:p>
        </p:txBody>
      </p:sp>
      <p:pic>
        <p:nvPicPr>
          <p:cNvPr id="6" name="Picture 5">
            <a:extLst>
              <a:ext uri="{FF2B5EF4-FFF2-40B4-BE49-F238E27FC236}">
                <a16:creationId xmlns:a16="http://schemas.microsoft.com/office/drawing/2014/main" id="{5A0EA121-B91E-4078-B95E-78CDB89D5EC3}"/>
              </a:ext>
            </a:extLst>
          </p:cNvPr>
          <p:cNvPicPr>
            <a:picLocks noChangeAspect="1"/>
          </p:cNvPicPr>
          <p:nvPr/>
        </p:nvPicPr>
        <p:blipFill>
          <a:blip r:embed="rId2"/>
          <a:stretch>
            <a:fillRect/>
          </a:stretch>
        </p:blipFill>
        <p:spPr>
          <a:xfrm>
            <a:off x="5552498" y="1266825"/>
            <a:ext cx="3163454" cy="3371409"/>
          </a:xfrm>
          <a:prstGeom prst="rect">
            <a:avLst/>
          </a:prstGeom>
        </p:spPr>
      </p:pic>
      <p:sp>
        <p:nvSpPr>
          <p:cNvPr id="7" name="TextBox 6">
            <a:extLst>
              <a:ext uri="{FF2B5EF4-FFF2-40B4-BE49-F238E27FC236}">
                <a16:creationId xmlns:a16="http://schemas.microsoft.com/office/drawing/2014/main" id="{623B0780-390A-4FBC-B6D9-1B01DB620D2F}"/>
              </a:ext>
            </a:extLst>
          </p:cNvPr>
          <p:cNvSpPr txBox="1"/>
          <p:nvPr/>
        </p:nvSpPr>
        <p:spPr>
          <a:xfrm>
            <a:off x="4895654" y="4940399"/>
            <a:ext cx="4477141" cy="1815882"/>
          </a:xfrm>
          <a:prstGeom prst="rect">
            <a:avLst/>
          </a:prstGeom>
          <a:noFill/>
        </p:spPr>
        <p:txBody>
          <a:bodyPr wrap="square" rtlCol="0">
            <a:spAutoFit/>
          </a:bodyPr>
          <a:lstStyle/>
          <a:p>
            <a:pPr algn="ctr"/>
            <a:r>
              <a:rPr lang="en-GB" sz="2800" dirty="0">
                <a:latin typeface="Jarman" panose="00000400000000000000" pitchFamily="2" charset="0"/>
              </a:rPr>
              <a:t>Jane Tranter</a:t>
            </a:r>
          </a:p>
          <a:p>
            <a:pPr algn="ctr"/>
            <a:r>
              <a:rPr lang="en-GB" sz="2800" dirty="0">
                <a:latin typeface="Jarman" panose="00000400000000000000" pitchFamily="2" charset="0"/>
              </a:rPr>
              <a:t>Chair of Governors</a:t>
            </a:r>
          </a:p>
          <a:p>
            <a:pPr algn="ctr"/>
            <a:endParaRPr lang="en-GB" sz="2800" dirty="0">
              <a:latin typeface="Jarman" panose="00000400000000000000" pitchFamily="2" charset="0"/>
            </a:endParaRPr>
          </a:p>
          <a:p>
            <a:pPr algn="ctr"/>
            <a:endParaRPr lang="en-GB" sz="2800" dirty="0">
              <a:latin typeface="Jarman" panose="00000400000000000000" pitchFamily="2" charset="0"/>
            </a:endParaRPr>
          </a:p>
        </p:txBody>
      </p:sp>
      <p:sp>
        <p:nvSpPr>
          <p:cNvPr id="8" name="TextBox 7">
            <a:extLst>
              <a:ext uri="{FF2B5EF4-FFF2-40B4-BE49-F238E27FC236}">
                <a16:creationId xmlns:a16="http://schemas.microsoft.com/office/drawing/2014/main" id="{87F39B45-3E06-4EFE-907E-30CA3C20DF2D}"/>
              </a:ext>
            </a:extLst>
          </p:cNvPr>
          <p:cNvSpPr txBox="1"/>
          <p:nvPr/>
        </p:nvSpPr>
        <p:spPr>
          <a:xfrm>
            <a:off x="-95249" y="3790952"/>
            <a:ext cx="5200650" cy="1384995"/>
          </a:xfrm>
          <a:prstGeom prst="rect">
            <a:avLst/>
          </a:prstGeom>
          <a:noFill/>
        </p:spPr>
        <p:txBody>
          <a:bodyPr wrap="square" rtlCol="0">
            <a:spAutoFit/>
          </a:bodyPr>
          <a:lstStyle/>
          <a:p>
            <a:pPr algn="ctr"/>
            <a:r>
              <a:rPr lang="en-GB" sz="2800" dirty="0">
                <a:latin typeface="Jarman" panose="00000400000000000000" pitchFamily="2" charset="0"/>
              </a:rPr>
              <a:t>The Governing body has representatives from parents,</a:t>
            </a:r>
          </a:p>
          <a:p>
            <a:pPr algn="ctr"/>
            <a:r>
              <a:rPr lang="en-GB" sz="2800" dirty="0">
                <a:latin typeface="Jarman" panose="00000400000000000000" pitchFamily="2" charset="0"/>
              </a:rPr>
              <a:t> staff and LEA.</a:t>
            </a:r>
          </a:p>
        </p:txBody>
      </p:sp>
      <p:pic>
        <p:nvPicPr>
          <p:cNvPr id="9" name="Picture 8">
            <a:extLst>
              <a:ext uri="{FF2B5EF4-FFF2-40B4-BE49-F238E27FC236}">
                <a16:creationId xmlns:a16="http://schemas.microsoft.com/office/drawing/2014/main" id="{0897ED04-7B59-41D5-9151-6C06386A9B31}"/>
              </a:ext>
            </a:extLst>
          </p:cNvPr>
          <p:cNvPicPr>
            <a:picLocks noChangeAspect="1"/>
          </p:cNvPicPr>
          <p:nvPr/>
        </p:nvPicPr>
        <p:blipFill>
          <a:blip r:embed="rId3"/>
          <a:stretch>
            <a:fillRect/>
          </a:stretch>
        </p:blipFill>
        <p:spPr>
          <a:xfrm>
            <a:off x="9383918" y="2952529"/>
            <a:ext cx="2568163" cy="2583404"/>
          </a:xfrm>
          <a:prstGeom prst="rect">
            <a:avLst/>
          </a:prstGeom>
        </p:spPr>
      </p:pic>
      <p:pic>
        <p:nvPicPr>
          <p:cNvPr id="10" name="Picture 9">
            <a:extLst>
              <a:ext uri="{FF2B5EF4-FFF2-40B4-BE49-F238E27FC236}">
                <a16:creationId xmlns:a16="http://schemas.microsoft.com/office/drawing/2014/main" id="{5FE6B4E6-E1AB-4A6C-BB26-0C8A926A2C55}"/>
              </a:ext>
            </a:extLst>
          </p:cNvPr>
          <p:cNvPicPr>
            <a:picLocks noChangeAspect="1"/>
          </p:cNvPicPr>
          <p:nvPr/>
        </p:nvPicPr>
        <p:blipFill>
          <a:blip r:embed="rId4"/>
          <a:stretch>
            <a:fillRect/>
          </a:stretch>
        </p:blipFill>
        <p:spPr>
          <a:xfrm>
            <a:off x="950149" y="514134"/>
            <a:ext cx="2763855" cy="2781515"/>
          </a:xfrm>
          <a:prstGeom prst="rect">
            <a:avLst/>
          </a:prstGeom>
        </p:spPr>
      </p:pic>
    </p:spTree>
    <p:extLst>
      <p:ext uri="{BB962C8B-B14F-4D97-AF65-F5344CB8AC3E}">
        <p14:creationId xmlns:p14="http://schemas.microsoft.com/office/powerpoint/2010/main" val="573748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07DF9-C1CB-4B49-AE9C-8F5ADCCEEC38}"/>
              </a:ext>
            </a:extLst>
          </p:cNvPr>
          <p:cNvSpPr>
            <a:spLocks noGrp="1"/>
          </p:cNvSpPr>
          <p:nvPr>
            <p:ph type="ctrTitle"/>
          </p:nvPr>
        </p:nvSpPr>
        <p:spPr>
          <a:xfrm>
            <a:off x="212942" y="407988"/>
            <a:ext cx="11586576" cy="858837"/>
          </a:xfrm>
        </p:spPr>
        <p:txBody>
          <a:bodyPr>
            <a:normAutofit/>
          </a:bodyPr>
          <a:lstStyle/>
          <a:p>
            <a:r>
              <a:rPr lang="en-GB" sz="4400" dirty="0">
                <a:latin typeface="Jarman" panose="00000400000000000000" pitchFamily="2" charset="0"/>
              </a:rPr>
              <a:t>How you can work in partnership with the school?</a:t>
            </a:r>
          </a:p>
        </p:txBody>
      </p:sp>
      <p:sp>
        <p:nvSpPr>
          <p:cNvPr id="3" name="Subtitle 2">
            <a:extLst>
              <a:ext uri="{FF2B5EF4-FFF2-40B4-BE49-F238E27FC236}">
                <a16:creationId xmlns:a16="http://schemas.microsoft.com/office/drawing/2014/main" id="{EE11B103-E725-40A6-8048-805EBEB3DD95}"/>
              </a:ext>
            </a:extLst>
          </p:cNvPr>
          <p:cNvSpPr>
            <a:spLocks noGrp="1"/>
          </p:cNvSpPr>
          <p:nvPr>
            <p:ph type="subTitle" idx="1"/>
          </p:nvPr>
        </p:nvSpPr>
        <p:spPr>
          <a:xfrm>
            <a:off x="438411" y="1415441"/>
            <a:ext cx="11361107" cy="4935255"/>
          </a:xfrm>
        </p:spPr>
        <p:txBody>
          <a:bodyPr>
            <a:normAutofit fontScale="92500" lnSpcReduction="10000"/>
          </a:bodyPr>
          <a:lstStyle/>
          <a:p>
            <a:pPr marL="342900" indent="-342900">
              <a:buFont typeface="Arial" panose="020B0604020202020204" pitchFamily="34" charset="0"/>
              <a:buChar char="•"/>
            </a:pPr>
            <a:endParaRPr lang="en-GB" sz="3200" dirty="0">
              <a:latin typeface="Jarman" panose="00000400000000000000" pitchFamily="2" charset="0"/>
            </a:endParaRPr>
          </a:p>
          <a:p>
            <a:pPr marL="342900" indent="-342900">
              <a:buFont typeface="Arial" panose="020B0604020202020204" pitchFamily="34" charset="0"/>
              <a:buChar char="•"/>
            </a:pPr>
            <a:endParaRPr lang="en-GB" sz="3200" dirty="0">
              <a:latin typeface="Jarman" panose="00000400000000000000" pitchFamily="2" charset="0"/>
            </a:endParaRPr>
          </a:p>
          <a:p>
            <a:pPr marL="342900" indent="-342900">
              <a:buFont typeface="Arial" panose="020B0604020202020204" pitchFamily="34" charset="0"/>
              <a:buChar char="•"/>
            </a:pPr>
            <a:endParaRPr lang="en-GB" sz="3200" dirty="0">
              <a:latin typeface="Jarman" panose="00000400000000000000" pitchFamily="2" charset="0"/>
            </a:endParaRPr>
          </a:p>
          <a:p>
            <a:pPr marL="342900" indent="-342900">
              <a:buFont typeface="Arial" panose="020B0604020202020204" pitchFamily="34" charset="0"/>
              <a:buChar char="•"/>
            </a:pPr>
            <a:endParaRPr lang="en-GB" sz="3200" dirty="0">
              <a:latin typeface="Jarman" panose="00000400000000000000" pitchFamily="2" charset="0"/>
            </a:endParaRPr>
          </a:p>
          <a:p>
            <a:pPr marL="342900" indent="-342900">
              <a:buFont typeface="Arial" panose="020B0604020202020204" pitchFamily="34" charset="0"/>
              <a:buChar char="•"/>
            </a:pPr>
            <a:r>
              <a:rPr lang="en-GB" sz="3200" dirty="0">
                <a:latin typeface="Jarman" panose="00000400000000000000" pitchFamily="2" charset="0"/>
              </a:rPr>
              <a:t>Share an interest in your child’s work.</a:t>
            </a:r>
          </a:p>
          <a:p>
            <a:pPr marL="342900" indent="-342900">
              <a:buFont typeface="Arial" panose="020B0604020202020204" pitchFamily="34" charset="0"/>
              <a:buChar char="•"/>
            </a:pPr>
            <a:r>
              <a:rPr lang="en-GB" sz="3200" dirty="0">
                <a:latin typeface="Jarman" panose="00000400000000000000" pitchFamily="2" charset="0"/>
              </a:rPr>
              <a:t>Encourage and praise your child’s efforts.</a:t>
            </a:r>
          </a:p>
          <a:p>
            <a:pPr marL="342900" indent="-342900">
              <a:buFont typeface="Arial" panose="020B0604020202020204" pitchFamily="34" charset="0"/>
              <a:buChar char="•"/>
            </a:pPr>
            <a:r>
              <a:rPr lang="en-GB" sz="3200" dirty="0">
                <a:latin typeface="Jarman" panose="00000400000000000000" pitchFamily="2" charset="0"/>
              </a:rPr>
              <a:t>Listen to your child read their school reading book.</a:t>
            </a:r>
          </a:p>
          <a:p>
            <a:pPr marL="342900" indent="-342900">
              <a:buFont typeface="Arial" panose="020B0604020202020204" pitchFamily="34" charset="0"/>
              <a:buChar char="•"/>
            </a:pPr>
            <a:r>
              <a:rPr lang="en-GB" sz="3200" dirty="0">
                <a:latin typeface="Jarman" panose="00000400000000000000" pitchFamily="2" charset="0"/>
              </a:rPr>
              <a:t>Fill in the parent comment on the reading record. </a:t>
            </a:r>
          </a:p>
          <a:p>
            <a:pPr marL="342900" indent="-342900">
              <a:buFont typeface="Arial" panose="020B0604020202020204" pitchFamily="34" charset="0"/>
              <a:buChar char="•"/>
            </a:pPr>
            <a:r>
              <a:rPr lang="en-GB" sz="3200" dirty="0">
                <a:latin typeface="Jarman" panose="00000400000000000000" pitchFamily="2" charset="0"/>
              </a:rPr>
              <a:t>Check your child’s homework is complete.</a:t>
            </a:r>
          </a:p>
          <a:p>
            <a:pPr marL="342900" indent="-342900">
              <a:buFont typeface="Arial" panose="020B0604020202020204" pitchFamily="34" charset="0"/>
              <a:buChar char="•"/>
            </a:pPr>
            <a:r>
              <a:rPr lang="en-GB" sz="3200" dirty="0">
                <a:latin typeface="Jarman" panose="00000400000000000000" pitchFamily="2" charset="0"/>
              </a:rPr>
              <a:t>Bring in PE kit labelled with name.</a:t>
            </a:r>
          </a:p>
          <a:p>
            <a:endParaRPr lang="en-GB" sz="3200" dirty="0">
              <a:latin typeface="Jarman" panose="00000400000000000000" pitchFamily="2" charset="0"/>
            </a:endParaRPr>
          </a:p>
          <a:p>
            <a:pPr marL="342900" indent="-342900">
              <a:buFont typeface="Arial" panose="020B0604020202020204" pitchFamily="34" charset="0"/>
              <a:buChar char="•"/>
            </a:pPr>
            <a:endParaRPr lang="en-GB" sz="3200" dirty="0">
              <a:latin typeface="Jarman" panose="00000400000000000000" pitchFamily="2" charset="0"/>
            </a:endParaRPr>
          </a:p>
          <a:p>
            <a:endParaRPr lang="en-GB" sz="3200" dirty="0">
              <a:latin typeface="Jarman" panose="00000400000000000000" pitchFamily="2" charset="0"/>
            </a:endParaRPr>
          </a:p>
        </p:txBody>
      </p:sp>
      <p:pic>
        <p:nvPicPr>
          <p:cNvPr id="6" name="Picture 5" descr="A close up of a persons hand&#10;&#10;Description automatically generated">
            <a:extLst>
              <a:ext uri="{FF2B5EF4-FFF2-40B4-BE49-F238E27FC236}">
                <a16:creationId xmlns:a16="http://schemas.microsoft.com/office/drawing/2014/main" id="{637C0B59-F61D-47E5-8D8D-AB60B739EDB7}"/>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3270" b="13855"/>
          <a:stretch/>
        </p:blipFill>
        <p:spPr>
          <a:xfrm>
            <a:off x="4133539" y="1345744"/>
            <a:ext cx="3745382" cy="1766170"/>
          </a:xfrm>
          <a:prstGeom prst="rect">
            <a:avLst/>
          </a:prstGeom>
        </p:spPr>
      </p:pic>
    </p:spTree>
    <p:extLst>
      <p:ext uri="{BB962C8B-B14F-4D97-AF65-F5344CB8AC3E}">
        <p14:creationId xmlns:p14="http://schemas.microsoft.com/office/powerpoint/2010/main" val="1545069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615880-C5F7-4CA0-845E-897F3D23A961}"/>
              </a:ext>
            </a:extLst>
          </p:cNvPr>
          <p:cNvPicPr>
            <a:picLocks noChangeAspect="1"/>
          </p:cNvPicPr>
          <p:nvPr/>
        </p:nvPicPr>
        <p:blipFill>
          <a:blip r:embed="rId2"/>
          <a:stretch>
            <a:fillRect/>
          </a:stretch>
        </p:blipFill>
        <p:spPr>
          <a:xfrm>
            <a:off x="1" y="1"/>
            <a:ext cx="12191999" cy="6858000"/>
          </a:xfrm>
          <a:prstGeom prst="rect">
            <a:avLst/>
          </a:prstGeom>
        </p:spPr>
      </p:pic>
    </p:spTree>
    <p:extLst>
      <p:ext uri="{BB962C8B-B14F-4D97-AF65-F5344CB8AC3E}">
        <p14:creationId xmlns:p14="http://schemas.microsoft.com/office/powerpoint/2010/main" val="4179725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GB" dirty="0">
                <a:latin typeface="Jarman" panose="00000400000000000000" pitchFamily="2" charset="0"/>
              </a:rPr>
              <a:t>William Reynolds Primary School and Nursery </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448795" y="2028824"/>
            <a:ext cx="4486030" cy="3700463"/>
          </a:xfrm>
        </p:spPr>
      </p:pic>
      <p:sp>
        <p:nvSpPr>
          <p:cNvPr id="2" name="TextBox 1">
            <a:extLst>
              <a:ext uri="{FF2B5EF4-FFF2-40B4-BE49-F238E27FC236}">
                <a16:creationId xmlns:a16="http://schemas.microsoft.com/office/drawing/2014/main" id="{35B95516-182F-4A67-BA8A-6F4321834564}"/>
              </a:ext>
            </a:extLst>
          </p:cNvPr>
          <p:cNvSpPr txBox="1"/>
          <p:nvPr/>
        </p:nvSpPr>
        <p:spPr>
          <a:xfrm>
            <a:off x="257175" y="1502688"/>
            <a:ext cx="7000875" cy="4801314"/>
          </a:xfrm>
          <a:prstGeom prst="rect">
            <a:avLst/>
          </a:prstGeom>
          <a:noFill/>
        </p:spPr>
        <p:txBody>
          <a:bodyPr wrap="square" rtlCol="0">
            <a:spAutoFit/>
          </a:bodyPr>
          <a:lstStyle/>
          <a:p>
            <a:pPr algn="ctr"/>
            <a:r>
              <a:rPr lang="en-GB" b="1" u="sng" dirty="0">
                <a:latin typeface="Jarman" panose="00000400000000000000" pitchFamily="2" charset="0"/>
              </a:rPr>
              <a:t>Foundation Stage </a:t>
            </a:r>
          </a:p>
          <a:p>
            <a:endParaRPr lang="en-GB" sz="1600" dirty="0">
              <a:latin typeface="Jarman" panose="00000400000000000000" pitchFamily="2" charset="0"/>
            </a:endParaRPr>
          </a:p>
          <a:p>
            <a:r>
              <a:rPr lang="en-GB" sz="1600" dirty="0">
                <a:latin typeface="Jarman" panose="00000400000000000000" pitchFamily="2" charset="0"/>
              </a:rPr>
              <a:t>Pupils in Nursery and Reception work together in the Foundation Stage Unit. </a:t>
            </a:r>
          </a:p>
          <a:p>
            <a:r>
              <a:rPr lang="en-GB" sz="1600" dirty="0">
                <a:latin typeface="Jarman" panose="00000400000000000000" pitchFamily="2" charset="0"/>
              </a:rPr>
              <a:t>At William Reynolds Primary School and Nursery the four EYFS key themes and commitments. </a:t>
            </a:r>
          </a:p>
          <a:p>
            <a:endParaRPr lang="en-GB" sz="1600" dirty="0">
              <a:latin typeface="Jarman" panose="00000400000000000000" pitchFamily="2" charset="0"/>
            </a:endParaRPr>
          </a:p>
          <a:p>
            <a:pPr marL="285750" indent="-285750">
              <a:buFont typeface="Arial" panose="020B0604020202020204" pitchFamily="34" charset="0"/>
              <a:buChar char="•"/>
            </a:pPr>
            <a:r>
              <a:rPr lang="en-GB" sz="1600" dirty="0">
                <a:latin typeface="Jarman" panose="00000400000000000000" pitchFamily="2" charset="0"/>
              </a:rPr>
              <a:t> A Unique Child </a:t>
            </a:r>
          </a:p>
          <a:p>
            <a:pPr marL="285750" indent="-285750">
              <a:buFont typeface="Arial" panose="020B0604020202020204" pitchFamily="34" charset="0"/>
              <a:buChar char="•"/>
            </a:pPr>
            <a:r>
              <a:rPr lang="en-GB" sz="1600" dirty="0">
                <a:latin typeface="Jarman" panose="00000400000000000000" pitchFamily="2" charset="0"/>
              </a:rPr>
              <a:t> Positive Relationships </a:t>
            </a:r>
          </a:p>
          <a:p>
            <a:pPr marL="285750" indent="-285750">
              <a:buFont typeface="Arial" panose="020B0604020202020204" pitchFamily="34" charset="0"/>
              <a:buChar char="•"/>
            </a:pPr>
            <a:r>
              <a:rPr lang="en-GB" sz="1600" dirty="0">
                <a:latin typeface="Jarman" panose="00000400000000000000" pitchFamily="2" charset="0"/>
              </a:rPr>
              <a:t> Enabling Environments </a:t>
            </a:r>
          </a:p>
          <a:p>
            <a:pPr marL="285750" indent="-285750">
              <a:buFont typeface="Arial" panose="020B0604020202020204" pitchFamily="34" charset="0"/>
              <a:buChar char="•"/>
            </a:pPr>
            <a:r>
              <a:rPr lang="en-GB" sz="1600" dirty="0">
                <a:latin typeface="Jarman" panose="00000400000000000000" pitchFamily="2" charset="0"/>
              </a:rPr>
              <a:t> Learning and Development </a:t>
            </a:r>
          </a:p>
          <a:p>
            <a:endParaRPr lang="en-GB" sz="1600" dirty="0">
              <a:latin typeface="Jarman" panose="00000400000000000000" pitchFamily="2" charset="0"/>
            </a:endParaRPr>
          </a:p>
          <a:p>
            <a:r>
              <a:rPr lang="en-GB" sz="1600" dirty="0">
                <a:latin typeface="Jarman" panose="00000400000000000000" pitchFamily="2" charset="0"/>
              </a:rPr>
              <a:t>are central to us creating a Foundation Stage that starts with the child, supports and develops the role of parents, offers a high quality environment and provides children with exciting contexts for their learning. We believe in encouraging children to be curious, to play and explore, actively engage in their learning and develop skills of creativity and critical thinking. </a:t>
            </a:r>
          </a:p>
          <a:p>
            <a:r>
              <a:rPr lang="en-GB" sz="1600" dirty="0">
                <a:latin typeface="Jarman" panose="00000400000000000000" pitchFamily="2" charset="0"/>
              </a:rPr>
              <a:t>There is a balance between child and adult led experiences. Teachers plan experiences within meaningful contexts for learning both inside the classroom and outdoors. </a:t>
            </a:r>
          </a:p>
        </p:txBody>
      </p:sp>
    </p:spTree>
    <p:extLst>
      <p:ext uri="{BB962C8B-B14F-4D97-AF65-F5344CB8AC3E}">
        <p14:creationId xmlns:p14="http://schemas.microsoft.com/office/powerpoint/2010/main" val="337347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661E8-D1B6-471A-B689-58B0DBC27B79}"/>
              </a:ext>
            </a:extLst>
          </p:cNvPr>
          <p:cNvSpPr>
            <a:spLocks noGrp="1"/>
          </p:cNvSpPr>
          <p:nvPr>
            <p:ph type="ctrTitle"/>
          </p:nvPr>
        </p:nvSpPr>
        <p:spPr>
          <a:xfrm>
            <a:off x="1524000" y="265113"/>
            <a:ext cx="9144000" cy="1182687"/>
          </a:xfrm>
        </p:spPr>
        <p:txBody>
          <a:bodyPr>
            <a:normAutofit/>
          </a:bodyPr>
          <a:lstStyle/>
          <a:p>
            <a:r>
              <a:rPr lang="en-GB" sz="4400">
                <a:latin typeface="Jarman" panose="00000400000000000000" pitchFamily="2" charset="0"/>
              </a:rPr>
              <a:t>Timings for school day</a:t>
            </a:r>
            <a:endParaRPr lang="en-GB" sz="4400" dirty="0">
              <a:latin typeface="Jarman" panose="00000400000000000000" pitchFamily="2" charset="0"/>
            </a:endParaRPr>
          </a:p>
        </p:txBody>
      </p:sp>
      <p:graphicFrame>
        <p:nvGraphicFramePr>
          <p:cNvPr id="13" name="Table 15">
            <a:extLst>
              <a:ext uri="{FF2B5EF4-FFF2-40B4-BE49-F238E27FC236}">
                <a16:creationId xmlns:a16="http://schemas.microsoft.com/office/drawing/2014/main" id="{EBE9A7FA-04A1-4181-B822-E2B08B7C7EC8}"/>
              </a:ext>
            </a:extLst>
          </p:cNvPr>
          <p:cNvGraphicFramePr>
            <a:graphicFrameLocks noGrp="1"/>
          </p:cNvGraphicFramePr>
          <p:nvPr>
            <p:extLst>
              <p:ext uri="{D42A27DB-BD31-4B8C-83A1-F6EECF244321}">
                <p14:modId xmlns:p14="http://schemas.microsoft.com/office/powerpoint/2010/main" val="2549336675"/>
              </p:ext>
            </p:extLst>
          </p:nvPr>
        </p:nvGraphicFramePr>
        <p:xfrm>
          <a:off x="450936" y="1447800"/>
          <a:ext cx="11511419" cy="5191760"/>
        </p:xfrm>
        <a:graphic>
          <a:graphicData uri="http://schemas.openxmlformats.org/drawingml/2006/table">
            <a:tbl>
              <a:tblPr firstRow="1" bandRow="1">
                <a:tableStyleId>{5C22544A-7EE6-4342-B048-85BDC9FD1C3A}</a:tableStyleId>
              </a:tblPr>
              <a:tblGrid>
                <a:gridCol w="2091848">
                  <a:extLst>
                    <a:ext uri="{9D8B030D-6E8A-4147-A177-3AD203B41FA5}">
                      <a16:colId xmlns:a16="http://schemas.microsoft.com/office/drawing/2014/main" val="3541927350"/>
                    </a:ext>
                  </a:extLst>
                </a:gridCol>
                <a:gridCol w="9419571">
                  <a:extLst>
                    <a:ext uri="{9D8B030D-6E8A-4147-A177-3AD203B41FA5}">
                      <a16:colId xmlns:a16="http://schemas.microsoft.com/office/drawing/2014/main" val="3667437845"/>
                    </a:ext>
                  </a:extLst>
                </a:gridCol>
              </a:tblGrid>
              <a:tr h="370840">
                <a:tc>
                  <a:txBody>
                    <a:bodyPr/>
                    <a:lstStyle/>
                    <a:p>
                      <a:pPr algn="ct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8.35a.m.</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Doors are opened by SLT for the children to be welcomed into the school and complete morning activities</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7106662"/>
                  </a:ext>
                </a:extLst>
              </a:tr>
              <a:tr h="370840">
                <a:tc>
                  <a:txBody>
                    <a:bodyPr/>
                    <a:lstStyle/>
                    <a:p>
                      <a:pPr algn="ct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8.45 a.m.</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Register is called and then sent to the school office</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5259830"/>
                  </a:ext>
                </a:extLst>
              </a:tr>
              <a:tr h="370840">
                <a:tc>
                  <a:txBody>
                    <a:bodyPr/>
                    <a:lstStyle/>
                    <a:p>
                      <a:pPr algn="ct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8.45 a.m.</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Outer doors are closed – any late arrivals must come through the main reception door and sign in</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5810749"/>
                  </a:ext>
                </a:extLst>
              </a:tr>
              <a:tr h="370840">
                <a:tc>
                  <a:txBody>
                    <a:bodyPr/>
                    <a:lstStyle/>
                    <a:p>
                      <a:pPr algn="ctr">
                        <a:lnSpc>
                          <a:spcPct val="107000"/>
                        </a:lnSpc>
                        <a:spcAft>
                          <a:spcPts val="0"/>
                        </a:spcAft>
                      </a:pPr>
                      <a:r>
                        <a:rPr lang="en-GB" sz="1600" b="1" dirty="0">
                          <a:effectLst/>
                          <a:latin typeface="Jarman" panose="00000400000000000000" pitchFamily="2" charset="0"/>
                          <a:ea typeface="Calibri" panose="020F0502020204030204" pitchFamily="34" charset="0"/>
                          <a:cs typeface="Times New Roman" panose="02020603050405020304" pitchFamily="18" charset="0"/>
                        </a:rPr>
                        <a:t>9.00 a.m.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600" b="1" dirty="0">
                          <a:effectLst/>
                          <a:latin typeface="Jarman" panose="00000400000000000000" pitchFamily="2" charset="0"/>
                          <a:ea typeface="Calibri" panose="020F0502020204030204" pitchFamily="34" charset="0"/>
                          <a:cs typeface="Times New Roman" panose="02020603050405020304" pitchFamily="18" charset="0"/>
                        </a:rPr>
                        <a:t>Phonics - RWI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7051687"/>
                  </a:ext>
                </a:extLst>
              </a:tr>
              <a:tr h="370840">
                <a:tc>
                  <a:txBody>
                    <a:bodyPr/>
                    <a:lstStyle/>
                    <a:p>
                      <a:pPr algn="ct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9.30 a.m.</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600" b="1" dirty="0">
                          <a:solidFill>
                            <a:srgbClr val="333333"/>
                          </a:solidFill>
                          <a:effectLst/>
                          <a:latin typeface="Jarman" panose="00000400000000000000" pitchFamily="2" charset="0"/>
                          <a:ea typeface="Calibri" panose="020F0502020204030204" pitchFamily="34" charset="0"/>
                          <a:cs typeface="Helvetica" panose="020B0604020202020204" pitchFamily="34" charset="0"/>
                        </a:rPr>
                        <a:t>Understanding the World</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0404874"/>
                  </a:ext>
                </a:extLst>
              </a:tr>
              <a:tr h="370840">
                <a:tc>
                  <a:txBody>
                    <a:bodyPr/>
                    <a:lstStyle/>
                    <a:p>
                      <a:pPr algn="ct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9.50 a.m.</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Child Led – Reception and Nursery</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26846876"/>
                  </a:ext>
                </a:extLst>
              </a:tr>
              <a:tr h="370840">
                <a:tc>
                  <a:txBody>
                    <a:bodyPr/>
                    <a:lstStyle/>
                    <a:p>
                      <a:pPr algn="ct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10.50 a.m.</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Snack - fruit and water</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6994666"/>
                  </a:ext>
                </a:extLst>
              </a:tr>
              <a:tr h="370840">
                <a:tc>
                  <a:txBody>
                    <a:bodyPr/>
                    <a:lstStyle/>
                    <a:p>
                      <a:pPr algn="ct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11.10 a.m.</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600" b="1" dirty="0">
                          <a:solidFill>
                            <a:srgbClr val="333333"/>
                          </a:solidFill>
                          <a:effectLst/>
                          <a:latin typeface="Jarman" panose="00000400000000000000" pitchFamily="2" charset="0"/>
                          <a:ea typeface="Calibri" panose="020F0502020204030204" pitchFamily="34" charset="0"/>
                          <a:cs typeface="Helvetica" panose="020B0604020202020204" pitchFamily="34" charset="0"/>
                        </a:rPr>
                        <a:t>Understanding the World and Handwriting </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0308227"/>
                  </a:ext>
                </a:extLst>
              </a:tr>
              <a:tr h="370840">
                <a:tc>
                  <a:txBody>
                    <a:bodyPr/>
                    <a:lstStyle/>
                    <a:p>
                      <a:pPr algn="ctr">
                        <a:lnSpc>
                          <a:spcPct val="107000"/>
                        </a:lnSpc>
                        <a:spcAft>
                          <a:spcPts val="0"/>
                        </a:spcAft>
                      </a:pPr>
                      <a:r>
                        <a:rPr lang="en-GB" sz="1600" b="1">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12.00 p.m.</a:t>
                      </a:r>
                      <a:endParaRPr lang="en-GB" sz="1600" b="1">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Lunchtime </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9807836"/>
                  </a:ext>
                </a:extLst>
              </a:tr>
              <a:tr h="370840">
                <a:tc>
                  <a:txBody>
                    <a:bodyPr/>
                    <a:lstStyle/>
                    <a:p>
                      <a:pPr algn="ctr">
                        <a:lnSpc>
                          <a:spcPct val="107000"/>
                        </a:lnSpc>
                        <a:spcAft>
                          <a:spcPts val="0"/>
                        </a:spcAft>
                      </a:pPr>
                      <a:r>
                        <a:rPr lang="en-GB" sz="1600" b="1">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1.00 p.m.</a:t>
                      </a:r>
                      <a:endParaRPr lang="en-GB" sz="1600" b="1">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Register is called and then sent to the school office</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9963010"/>
                  </a:ext>
                </a:extLst>
              </a:tr>
              <a:tr h="370840">
                <a:tc>
                  <a:txBody>
                    <a:bodyPr/>
                    <a:lstStyle/>
                    <a:p>
                      <a:pPr algn="ctr">
                        <a:lnSpc>
                          <a:spcPct val="107000"/>
                        </a:lnSpc>
                        <a:spcAft>
                          <a:spcPts val="0"/>
                        </a:spcAft>
                      </a:pPr>
                      <a:r>
                        <a:rPr lang="en-GB" sz="1600" b="1">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1.05 p.m. </a:t>
                      </a:r>
                      <a:endParaRPr lang="en-GB" sz="1600" b="1">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Maths</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87811340"/>
                  </a:ext>
                </a:extLst>
              </a:tr>
              <a:tr h="370840">
                <a:tc>
                  <a:txBody>
                    <a:bodyPr/>
                    <a:lstStyle/>
                    <a:p>
                      <a:pPr algn="ctr">
                        <a:lnSpc>
                          <a:spcPct val="107000"/>
                        </a:lnSpc>
                        <a:spcAft>
                          <a:spcPts val="0"/>
                        </a:spcAft>
                      </a:pPr>
                      <a:r>
                        <a:rPr lang="en-GB" sz="1600" b="1">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1.50 p.m.</a:t>
                      </a:r>
                      <a:endParaRPr lang="en-GB" sz="1600" b="1">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Child Led – Reception and Nursery</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24970046"/>
                  </a:ext>
                </a:extLst>
              </a:tr>
              <a:tr h="370840">
                <a:tc>
                  <a:txBody>
                    <a:bodyPr/>
                    <a:lstStyle/>
                    <a:p>
                      <a:pPr algn="ct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2.55 p.m. </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Story, Rhymes and Poetry </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74922688"/>
                  </a:ext>
                </a:extLst>
              </a:tr>
              <a:tr h="370840">
                <a:tc>
                  <a:txBody>
                    <a:bodyPr/>
                    <a:lstStyle/>
                    <a:p>
                      <a:pPr algn="ctr">
                        <a:lnSpc>
                          <a:spcPct val="107000"/>
                        </a:lnSpc>
                        <a:spcAft>
                          <a:spcPts val="0"/>
                        </a:spcAft>
                      </a:pPr>
                      <a:r>
                        <a:rPr lang="en-GB" sz="1600" b="1">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3.15 p.m.</a:t>
                      </a:r>
                      <a:endParaRPr lang="en-GB" sz="1600" b="1">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End of the school day. Children are shown out of their classroom by teachers to ensure their safety</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78180252"/>
                  </a:ext>
                </a:extLst>
              </a:tr>
            </a:tbl>
          </a:graphicData>
        </a:graphic>
      </p:graphicFrame>
    </p:spTree>
    <p:extLst>
      <p:ext uri="{BB962C8B-B14F-4D97-AF65-F5344CB8AC3E}">
        <p14:creationId xmlns:p14="http://schemas.microsoft.com/office/powerpoint/2010/main" val="1693246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pic>
        <p:nvPicPr>
          <p:cNvPr id="4" name="Picture 3" descr="A metal fence&#10;&#10;Description automatically generated">
            <a:extLst>
              <a:ext uri="{FF2B5EF4-FFF2-40B4-BE49-F238E27FC236}">
                <a16:creationId xmlns:a16="http://schemas.microsoft.com/office/drawing/2014/main" id="{A8A42FF9-9265-4275-B7A6-0B329C75F8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2725" y="2767914"/>
            <a:ext cx="5078624" cy="3385749"/>
          </a:xfrm>
          <a:prstGeom prst="rect">
            <a:avLst/>
          </a:prstGeom>
        </p:spPr>
      </p:pic>
      <p:pic>
        <p:nvPicPr>
          <p:cNvPr id="6" name="Picture 5" descr="A stone bench&#10;&#10;Description automatically generated">
            <a:extLst>
              <a:ext uri="{FF2B5EF4-FFF2-40B4-BE49-F238E27FC236}">
                <a16:creationId xmlns:a16="http://schemas.microsoft.com/office/drawing/2014/main" id="{C9EA882F-AA82-4A68-8C31-55FD38EEB5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200664" y="2982096"/>
            <a:ext cx="4436076" cy="2957384"/>
          </a:xfrm>
          <a:prstGeom prst="rect">
            <a:avLst/>
          </a:prstGeom>
        </p:spPr>
      </p:pic>
      <p:sp>
        <p:nvSpPr>
          <p:cNvPr id="7" name="TextBox 6">
            <a:extLst>
              <a:ext uri="{FF2B5EF4-FFF2-40B4-BE49-F238E27FC236}">
                <a16:creationId xmlns:a16="http://schemas.microsoft.com/office/drawing/2014/main" id="{57493B7D-B8CC-4DA3-8618-8ABC1CA1BC58}"/>
              </a:ext>
            </a:extLst>
          </p:cNvPr>
          <p:cNvSpPr txBox="1"/>
          <p:nvPr/>
        </p:nvSpPr>
        <p:spPr>
          <a:xfrm>
            <a:off x="803189" y="86497"/>
            <a:ext cx="10429103" cy="769441"/>
          </a:xfrm>
          <a:prstGeom prst="rect">
            <a:avLst/>
          </a:prstGeom>
          <a:noFill/>
        </p:spPr>
        <p:txBody>
          <a:bodyPr wrap="square" rtlCol="0">
            <a:spAutoFit/>
          </a:bodyPr>
          <a:lstStyle/>
          <a:p>
            <a:pPr algn="ctr"/>
            <a:r>
              <a:rPr lang="en-GB" sz="4400" dirty="0">
                <a:latin typeface="Jarman" panose="00000400000000000000" pitchFamily="2" charset="0"/>
              </a:rPr>
              <a:t>Entrances and Exits in and out of school</a:t>
            </a:r>
          </a:p>
        </p:txBody>
      </p:sp>
    </p:spTree>
    <p:extLst>
      <p:ext uri="{BB962C8B-B14F-4D97-AF65-F5344CB8AC3E}">
        <p14:creationId xmlns:p14="http://schemas.microsoft.com/office/powerpoint/2010/main" val="1607012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latin typeface="Jarman" panose="00000400000000000000" pitchFamily="2" charset="0"/>
              </a:rPr>
              <a:t>This is the door where Reception go in.</a:t>
            </a:r>
          </a:p>
        </p:txBody>
      </p:sp>
      <p:sp>
        <p:nvSpPr>
          <p:cNvPr id="5" name="Content Placeholder 4">
            <a:extLst>
              <a:ext uri="{FF2B5EF4-FFF2-40B4-BE49-F238E27FC236}">
                <a16:creationId xmlns:a16="http://schemas.microsoft.com/office/drawing/2014/main" id="{8CD6DED4-D26A-56F9-9DE2-76399F23DA05}"/>
              </a:ext>
            </a:extLst>
          </p:cNvPr>
          <p:cNvSpPr>
            <a:spLocks noGrp="1"/>
          </p:cNvSpPr>
          <p:nvPr>
            <p:ph idx="1"/>
          </p:nvPr>
        </p:nvSpPr>
        <p:spPr/>
        <p:txBody>
          <a:bodyPr/>
          <a:lstStyle/>
          <a:p>
            <a:pPr marL="0" indent="0">
              <a:buNone/>
            </a:pPr>
            <a:r>
              <a:rPr lang="en-GB" dirty="0">
                <a:latin typeface="Jarman" panose="00000400000000000000" pitchFamily="2" charset="0"/>
              </a:rPr>
              <a:t>          Base 1                               Base 2                                                                      </a:t>
            </a:r>
          </a:p>
        </p:txBody>
      </p:sp>
      <p:pic>
        <p:nvPicPr>
          <p:cNvPr id="4" name="Picture 3">
            <a:extLst>
              <a:ext uri="{FF2B5EF4-FFF2-40B4-BE49-F238E27FC236}">
                <a16:creationId xmlns:a16="http://schemas.microsoft.com/office/drawing/2014/main" id="{BAE440F4-5EB3-19EB-84B1-0BEF5EB7AF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977407" y="2936944"/>
            <a:ext cx="3702879" cy="2777159"/>
          </a:xfrm>
          <a:prstGeom prst="rect">
            <a:avLst/>
          </a:prstGeom>
        </p:spPr>
      </p:pic>
      <p:pic>
        <p:nvPicPr>
          <p:cNvPr id="7" name="Picture 6" descr="A picture containing text, indoor, entertainment center&#10;&#10;Description automatically generated">
            <a:extLst>
              <a:ext uri="{FF2B5EF4-FFF2-40B4-BE49-F238E27FC236}">
                <a16:creationId xmlns:a16="http://schemas.microsoft.com/office/drawing/2014/main" id="{4B89CD44-CD2E-94C6-805B-7544AC8845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965" y="2852667"/>
            <a:ext cx="3702880" cy="2777160"/>
          </a:xfrm>
          <a:prstGeom prst="rect">
            <a:avLst/>
          </a:prstGeom>
        </p:spPr>
      </p:pic>
    </p:spTree>
    <p:extLst>
      <p:ext uri="{BB962C8B-B14F-4D97-AF65-F5344CB8AC3E}">
        <p14:creationId xmlns:p14="http://schemas.microsoft.com/office/powerpoint/2010/main" val="3600817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 y="365125"/>
            <a:ext cx="11658600" cy="1325563"/>
          </a:xfrm>
        </p:spPr>
        <p:txBody>
          <a:bodyPr/>
          <a:lstStyle/>
          <a:p>
            <a:pPr algn="ctr"/>
            <a:r>
              <a:rPr lang="en-GB" dirty="0">
                <a:latin typeface="Jarman" panose="00000400000000000000" pitchFamily="2" charset="0"/>
              </a:rPr>
              <a:t>This is where Reception hang up their coats.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3910" y="1690687"/>
            <a:ext cx="4839564" cy="3614737"/>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4234" y="1690687"/>
            <a:ext cx="4839566" cy="3614737"/>
          </a:xfrm>
          <a:prstGeom prst="rect">
            <a:avLst/>
          </a:prstGeom>
        </p:spPr>
      </p:pic>
    </p:spTree>
    <p:extLst>
      <p:ext uri="{BB962C8B-B14F-4D97-AF65-F5344CB8AC3E}">
        <p14:creationId xmlns:p14="http://schemas.microsoft.com/office/powerpoint/2010/main" val="1982094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dirty="0">
                <a:latin typeface="Jarman" panose="00000400000000000000" pitchFamily="2" charset="0"/>
              </a:rPr>
              <a:t>These are the Reception teachers </a:t>
            </a:r>
            <a:br>
              <a:rPr lang="en-GB" dirty="0">
                <a:latin typeface="Jarman" panose="00000400000000000000" pitchFamily="2" charset="0"/>
              </a:rPr>
            </a:br>
            <a:endParaRPr lang="en-GB" sz="3200" dirty="0">
              <a:latin typeface="Jarman" panose="00000400000000000000" pitchFamily="2" charset="0"/>
            </a:endParaRPr>
          </a:p>
        </p:txBody>
      </p:sp>
      <p:sp>
        <p:nvSpPr>
          <p:cNvPr id="4" name="Rectangle 3">
            <a:extLst>
              <a:ext uri="{FF2B5EF4-FFF2-40B4-BE49-F238E27FC236}">
                <a16:creationId xmlns:a16="http://schemas.microsoft.com/office/drawing/2014/main" id="{BDAF4CF5-C369-4083-8543-77BBFD29E0E7}"/>
              </a:ext>
            </a:extLst>
          </p:cNvPr>
          <p:cNvSpPr/>
          <p:nvPr/>
        </p:nvSpPr>
        <p:spPr>
          <a:xfrm>
            <a:off x="5093770" y="5126268"/>
            <a:ext cx="2127210" cy="461665"/>
          </a:xfrm>
          <a:prstGeom prst="rect">
            <a:avLst/>
          </a:prstGeom>
        </p:spPr>
        <p:txBody>
          <a:bodyPr wrap="square">
            <a:spAutoFit/>
          </a:bodyPr>
          <a:lstStyle/>
          <a:p>
            <a:r>
              <a:rPr lang="en-GB" sz="2400" dirty="0">
                <a:latin typeface="Jarman" panose="00000400000000000000" pitchFamily="2" charset="0"/>
              </a:rPr>
              <a:t>Mrs Dent</a:t>
            </a:r>
            <a:endParaRPr lang="en-GB" sz="2400" dirty="0"/>
          </a:p>
        </p:txBody>
      </p:sp>
      <p:sp>
        <p:nvSpPr>
          <p:cNvPr id="6" name="Rectangle 5">
            <a:extLst>
              <a:ext uri="{FF2B5EF4-FFF2-40B4-BE49-F238E27FC236}">
                <a16:creationId xmlns:a16="http://schemas.microsoft.com/office/drawing/2014/main" id="{7B32F2B4-4C62-4A6C-918A-0114FF0FE8AC}"/>
              </a:ext>
            </a:extLst>
          </p:cNvPr>
          <p:cNvSpPr/>
          <p:nvPr/>
        </p:nvSpPr>
        <p:spPr>
          <a:xfrm>
            <a:off x="-48363" y="4526104"/>
            <a:ext cx="4140234" cy="830997"/>
          </a:xfrm>
          <a:prstGeom prst="rect">
            <a:avLst/>
          </a:prstGeom>
        </p:spPr>
        <p:txBody>
          <a:bodyPr wrap="square">
            <a:spAutoFit/>
          </a:bodyPr>
          <a:lstStyle/>
          <a:p>
            <a:pPr algn="ctr"/>
            <a:r>
              <a:rPr lang="en-GB" sz="2400" dirty="0">
                <a:latin typeface="Jarman" panose="00000400000000000000" pitchFamily="2" charset="0"/>
              </a:rPr>
              <a:t>Miss Lloyd</a:t>
            </a:r>
          </a:p>
          <a:p>
            <a:pPr algn="ctr"/>
            <a:r>
              <a:rPr lang="en-GB" sz="2400" dirty="0">
                <a:latin typeface="Jarman" panose="00000400000000000000" pitchFamily="2" charset="0"/>
              </a:rPr>
              <a:t> Early Years phase Leader</a:t>
            </a:r>
            <a:endParaRPr lang="en-GB" sz="2400" dirty="0"/>
          </a:p>
        </p:txBody>
      </p:sp>
      <p:pic>
        <p:nvPicPr>
          <p:cNvPr id="8" name="Picture 7" descr="A picture containing photo, many, room&#10;&#10;Description automatically generated">
            <a:extLst>
              <a:ext uri="{FF2B5EF4-FFF2-40B4-BE49-F238E27FC236}">
                <a16:creationId xmlns:a16="http://schemas.microsoft.com/office/drawing/2014/main" id="{5B3BB7B4-41C6-4FA3-BBF1-A51C73CEDC0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3973" t="72267" r="16367" b="12469"/>
          <a:stretch/>
        </p:blipFill>
        <p:spPr>
          <a:xfrm rot="5400000">
            <a:off x="4476771" y="2346601"/>
            <a:ext cx="2471760" cy="1463950"/>
          </a:xfrm>
          <a:prstGeom prst="rect">
            <a:avLst/>
          </a:prstGeom>
        </p:spPr>
      </p:pic>
      <p:pic>
        <p:nvPicPr>
          <p:cNvPr id="5" name="Picture 4" descr="A picture containing person, indoor, laying&#10;&#10;Description automatically generated">
            <a:extLst>
              <a:ext uri="{FF2B5EF4-FFF2-40B4-BE49-F238E27FC236}">
                <a16:creationId xmlns:a16="http://schemas.microsoft.com/office/drawing/2014/main" id="{36639186-4B95-4139-A998-B41F3F1248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09872" y="2018659"/>
            <a:ext cx="2623764" cy="1967823"/>
          </a:xfrm>
          <a:prstGeom prst="rect">
            <a:avLst/>
          </a:prstGeom>
        </p:spPr>
      </p:pic>
      <p:sp>
        <p:nvSpPr>
          <p:cNvPr id="7" name="Rectangle 6">
            <a:extLst>
              <a:ext uri="{FF2B5EF4-FFF2-40B4-BE49-F238E27FC236}">
                <a16:creationId xmlns:a16="http://schemas.microsoft.com/office/drawing/2014/main" id="{BDAF4CF5-C369-4083-8543-77BBFD29E0E7}"/>
              </a:ext>
            </a:extLst>
          </p:cNvPr>
          <p:cNvSpPr/>
          <p:nvPr/>
        </p:nvSpPr>
        <p:spPr>
          <a:xfrm>
            <a:off x="8700570" y="5138669"/>
            <a:ext cx="2127210" cy="461665"/>
          </a:xfrm>
          <a:prstGeom prst="rect">
            <a:avLst/>
          </a:prstGeom>
        </p:spPr>
        <p:txBody>
          <a:bodyPr wrap="square">
            <a:spAutoFit/>
          </a:bodyPr>
          <a:lstStyle/>
          <a:p>
            <a:r>
              <a:rPr lang="en-GB" sz="2400" dirty="0">
                <a:latin typeface="Jarman" panose="00000400000000000000" pitchFamily="2" charset="0"/>
              </a:rPr>
              <a:t>Mrs Jones</a:t>
            </a:r>
            <a:endParaRPr lang="en-GB" sz="24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9636" y="1842694"/>
            <a:ext cx="1853819" cy="2471759"/>
          </a:xfrm>
          <a:prstGeom prst="rect">
            <a:avLst/>
          </a:prstGeom>
        </p:spPr>
      </p:pic>
    </p:spTree>
    <p:extLst>
      <p:ext uri="{BB962C8B-B14F-4D97-AF65-F5344CB8AC3E}">
        <p14:creationId xmlns:p14="http://schemas.microsoft.com/office/powerpoint/2010/main" val="3093344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latin typeface="Jarman" panose="00000400000000000000" pitchFamily="2" charset="0"/>
              </a:rPr>
              <a:t>These are the Reception and Nursery classrooms.</a:t>
            </a:r>
          </a:p>
        </p:txBody>
      </p:sp>
      <p:pic>
        <p:nvPicPr>
          <p:cNvPr id="4" name="Content Placeholder 3"/>
          <p:cNvPicPr>
            <a:picLocks noGrp="1" noChangeAspect="1"/>
          </p:cNvPicPr>
          <p:nvPr>
            <p:ph idx="1"/>
          </p:nvPr>
        </p:nvPicPr>
        <p:blipFill>
          <a:blip r:embed="rId2"/>
          <a:stretch>
            <a:fillRect/>
          </a:stretch>
        </p:blipFill>
        <p:spPr>
          <a:xfrm>
            <a:off x="413387" y="1557570"/>
            <a:ext cx="3462608" cy="2586269"/>
          </a:xfrm>
          <a:prstGeom prst="rect">
            <a:avLst/>
          </a:prstGeom>
        </p:spPr>
      </p:pic>
      <p:pic>
        <p:nvPicPr>
          <p:cNvPr id="5" name="Picture 4"/>
          <p:cNvPicPr>
            <a:picLocks noChangeAspect="1"/>
          </p:cNvPicPr>
          <p:nvPr/>
        </p:nvPicPr>
        <p:blipFill>
          <a:blip r:embed="rId3"/>
          <a:stretch>
            <a:fillRect/>
          </a:stretch>
        </p:blipFill>
        <p:spPr>
          <a:xfrm>
            <a:off x="4182371" y="3561221"/>
            <a:ext cx="3529706" cy="263638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8454" y="1840150"/>
            <a:ext cx="3760159" cy="2808514"/>
          </a:xfrm>
          <a:prstGeom prst="rect">
            <a:avLst/>
          </a:prstGeom>
        </p:spPr>
      </p:pic>
    </p:spTree>
    <p:extLst>
      <p:ext uri="{BB962C8B-B14F-4D97-AF65-F5344CB8AC3E}">
        <p14:creationId xmlns:p14="http://schemas.microsoft.com/office/powerpoint/2010/main" val="9207152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729</TotalTime>
  <Words>1885</Words>
  <Application>Microsoft Office PowerPoint</Application>
  <PresentationFormat>Widescreen</PresentationFormat>
  <Paragraphs>217</Paragraphs>
  <Slides>25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Comic Sans MS</vt:lpstr>
      <vt:lpstr>Jarman</vt:lpstr>
      <vt:lpstr>Symbol</vt:lpstr>
      <vt:lpstr>Office Theme</vt:lpstr>
      <vt:lpstr>PowerPoint Presentation</vt:lpstr>
      <vt:lpstr>PowerPoint Presentation</vt:lpstr>
      <vt:lpstr>William Reynolds Primary School and Nursery </vt:lpstr>
      <vt:lpstr>Timings for school day</vt:lpstr>
      <vt:lpstr>PowerPoint Presentation</vt:lpstr>
      <vt:lpstr>This is the door where Reception go in.</vt:lpstr>
      <vt:lpstr>This is where Reception hang up their coats.</vt:lpstr>
      <vt:lpstr>These are the Reception teachers  </vt:lpstr>
      <vt:lpstr>These are the Reception and Nursery classrooms.</vt:lpstr>
      <vt:lpstr>These are the Early Years toilets. </vt:lpstr>
      <vt:lpstr>This is the Early Years outdoor area.</vt:lpstr>
      <vt:lpstr>This is the hall where Reception will do PE.</vt:lpstr>
      <vt:lpstr>This is the hall where Reception will have lunch. </vt:lpstr>
      <vt:lpstr>Class Pages on the Website http://williamreynoldsprimary.org/</vt:lpstr>
      <vt:lpstr>PowerPoint Presentation</vt:lpstr>
      <vt:lpstr>PowerPoint Presentation</vt:lpstr>
      <vt:lpstr>PowerPoint Presentation</vt:lpstr>
      <vt:lpstr>PowerPoint Presentation</vt:lpstr>
      <vt:lpstr>PowerPoint Presentation</vt:lpstr>
      <vt:lpstr>Our School Uniform</vt:lpstr>
      <vt:lpstr>PE Kit</vt:lpstr>
      <vt:lpstr>PowerPoint Presentation</vt:lpstr>
      <vt:lpstr>School Governors</vt:lpstr>
      <vt:lpstr>How you can work in partnership with the school?</vt:lpstr>
      <vt:lpstr>PowerPoint Presentation</vt:lpstr>
    </vt:vector>
  </TitlesOfParts>
  <Company>Telford &amp; Wrekin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William Reynolds Primary School</dc:title>
  <dc:creator>Tuffnell, Nikki</dc:creator>
  <cp:lastModifiedBy>Harris, Adam</cp:lastModifiedBy>
  <cp:revision>58</cp:revision>
  <dcterms:created xsi:type="dcterms:W3CDTF">2018-06-19T11:26:59Z</dcterms:created>
  <dcterms:modified xsi:type="dcterms:W3CDTF">2024-02-22T12:34:12Z</dcterms:modified>
</cp:coreProperties>
</file>